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72" r:id="rId3"/>
    <p:sldId id="327" r:id="rId4"/>
    <p:sldId id="328" r:id="rId5"/>
    <p:sldId id="307" r:id="rId6"/>
    <p:sldId id="306" r:id="rId7"/>
    <p:sldId id="309" r:id="rId8"/>
    <p:sldId id="294" r:id="rId9"/>
    <p:sldId id="316" r:id="rId10"/>
    <p:sldId id="319" r:id="rId11"/>
    <p:sldId id="293" r:id="rId12"/>
    <p:sldId id="295" r:id="rId13"/>
    <p:sldId id="296" r:id="rId14"/>
    <p:sldId id="310" r:id="rId15"/>
    <p:sldId id="308" r:id="rId16"/>
    <p:sldId id="317" r:id="rId17"/>
    <p:sldId id="274" r:id="rId18"/>
    <p:sldId id="277" r:id="rId19"/>
    <p:sldId id="315" r:id="rId20"/>
    <p:sldId id="321" r:id="rId21"/>
    <p:sldId id="279" r:id="rId22"/>
    <p:sldId id="282" r:id="rId23"/>
    <p:sldId id="298" r:id="rId24"/>
    <p:sldId id="297" r:id="rId25"/>
    <p:sldId id="322" r:id="rId26"/>
    <p:sldId id="329" r:id="rId27"/>
    <p:sldId id="330" r:id="rId28"/>
    <p:sldId id="331" r:id="rId29"/>
    <p:sldId id="332" r:id="rId30"/>
    <p:sldId id="333" r:id="rId31"/>
    <p:sldId id="323" r:id="rId32"/>
    <p:sldId id="283" r:id="rId33"/>
    <p:sldId id="271" r:id="rId34"/>
    <p:sldId id="292" r:id="rId35"/>
    <p:sldId id="335" r:id="rId36"/>
    <p:sldId id="290" r:id="rId37"/>
    <p:sldId id="291" r:id="rId38"/>
    <p:sldId id="334" r:id="rId39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387" autoAdjust="0"/>
  </p:normalViewPr>
  <p:slideViewPr>
    <p:cSldViewPr>
      <p:cViewPr>
        <p:scale>
          <a:sx n="70" d="100"/>
          <a:sy n="70" d="100"/>
        </p:scale>
        <p:origin x="-1374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0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72D63-40F0-4DE3-A43B-44DCF6B0050C}" type="datetimeFigureOut">
              <a:rPr lang="en-CA" smtClean="0"/>
              <a:pPr/>
              <a:t>29/09/2016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829675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BB5245-107B-4827-8A74-7F482F8D794C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8F9CCFA-8D9E-4B52-A4E0-CD1B659E1055}" type="datetimeFigureOut">
              <a:rPr lang="en-CA" smtClean="0"/>
              <a:pPr/>
              <a:t>29/09/2016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03B26F-5689-4A45-BD84-A2B567EF112E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BBAF9-4CF2-4CD7-A7D0-FF551FB924AE}" type="datetime1">
              <a:rPr lang="en-CA" smtClean="0"/>
              <a:pPr/>
              <a:t>29/09/2016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FCF41-3443-4E98-813A-469F65514D7E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5436F-8FB6-444C-980E-8CE474F49AB7}" type="datetime1">
              <a:rPr lang="en-CA" smtClean="0"/>
              <a:pPr/>
              <a:t>29/09/2016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FCF41-3443-4E98-813A-469F65514D7E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46C18-5C59-4F32-8B30-0F2D7A0A013F}" type="datetime1">
              <a:rPr lang="en-CA" smtClean="0"/>
              <a:pPr/>
              <a:t>29/09/2016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FCF41-3443-4E98-813A-469F65514D7E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C38F-D57D-4A30-991C-97ED5FE7E732}" type="datetime1">
              <a:rPr lang="en-CA" smtClean="0"/>
              <a:pPr/>
              <a:t>29/09/2016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FCF41-3443-4E98-813A-469F65514D7E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55267-7A37-4D2B-BB45-6E69A362F4FC}" type="datetime1">
              <a:rPr lang="en-CA" smtClean="0"/>
              <a:pPr/>
              <a:t>29/09/2016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FCF41-3443-4E98-813A-469F65514D7E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7DB38-7B59-4FB2-AA3F-9A4BE494C2F2}" type="datetime1">
              <a:rPr lang="en-CA" smtClean="0"/>
              <a:pPr/>
              <a:t>29/09/2016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FCF41-3443-4E98-813A-469F65514D7E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BE93D-D1D8-43B1-B3B0-01A31219B501}" type="datetime1">
              <a:rPr lang="en-CA" smtClean="0"/>
              <a:pPr/>
              <a:t>29/09/2016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FCF41-3443-4E98-813A-469F65514D7E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E63CC-AA93-40E4-AE6C-B1C6DE89F5EE}" type="datetime1">
              <a:rPr lang="en-CA" smtClean="0"/>
              <a:pPr/>
              <a:t>29/09/2016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FCF41-3443-4E98-813A-469F65514D7E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6953-E200-47B4-A36F-D97FD771F4D2}" type="datetime1">
              <a:rPr lang="en-CA" smtClean="0"/>
              <a:pPr/>
              <a:t>29/09/2016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FCF41-3443-4E98-813A-469F65514D7E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C596-E07E-40BD-B811-71B51DE65A3A}" type="datetime1">
              <a:rPr lang="en-CA" smtClean="0"/>
              <a:pPr/>
              <a:t>29/09/2016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FCF41-3443-4E98-813A-469F65514D7E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7FED8-05A3-4482-96F4-18E73C480932}" type="datetime1">
              <a:rPr lang="en-CA" smtClean="0"/>
              <a:pPr/>
              <a:t>29/09/2016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FCF41-3443-4E98-813A-469F65514D7E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A5FBE-2B0A-4BCC-B302-270E44CB1144}" type="datetime1">
              <a:rPr lang="en-CA" smtClean="0"/>
              <a:pPr/>
              <a:t>29/09/2016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FCF41-3443-4E98-813A-469F65514D7E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0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2304256"/>
          </a:xfrm>
        </p:spPr>
        <p:txBody>
          <a:bodyPr>
            <a:normAutofit fontScale="90000"/>
          </a:bodyPr>
          <a:lstStyle/>
          <a:p>
            <a:r>
              <a:rPr lang="en-CA" sz="3000" b="1" dirty="0" smtClean="0">
                <a:latin typeface="Arial" pitchFamily="34" charset="0"/>
                <a:cs typeface="Arial" pitchFamily="34" charset="0"/>
              </a:rPr>
              <a:t>Workplace Fatalities: A Comparison of Canadian Jurisdictions with a Focus on Saskatchewan </a:t>
            </a:r>
            <a:br>
              <a:rPr lang="en-CA" sz="3000" b="1" dirty="0" smtClean="0">
                <a:latin typeface="Arial" pitchFamily="34" charset="0"/>
                <a:cs typeface="Arial" pitchFamily="34" charset="0"/>
              </a:rPr>
            </a:br>
            <a:r>
              <a:rPr lang="en-CA" sz="3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CA" sz="3000" b="1" dirty="0" smtClean="0">
                <a:latin typeface="Arial" pitchFamily="34" charset="0"/>
                <a:cs typeface="Arial" pitchFamily="34" charset="0"/>
              </a:rPr>
            </a:br>
            <a:r>
              <a:rPr lang="en-CA" sz="3000" b="1" dirty="0" smtClean="0">
                <a:latin typeface="Arial" pitchFamily="34" charset="0"/>
                <a:cs typeface="Arial" pitchFamily="34" charset="0"/>
              </a:rPr>
              <a:t>September 29, 2016</a:t>
            </a:r>
            <a:endParaRPr lang="en-CA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7664" y="3645024"/>
            <a:ext cx="64008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CA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Sean Tucker (sean.tucker@uregina.ca)</a:t>
            </a:r>
          </a:p>
          <a:p>
            <a:pPr>
              <a:spcBef>
                <a:spcPts val="0"/>
              </a:spcBef>
            </a:pPr>
            <a:r>
              <a:rPr lang="en-CA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Faculty of Business Administration</a:t>
            </a:r>
          </a:p>
          <a:p>
            <a:pPr>
              <a:spcBef>
                <a:spcPts val="0"/>
              </a:spcBef>
            </a:pPr>
            <a:r>
              <a:rPr lang="en-CA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University of Regina</a:t>
            </a:r>
          </a:p>
          <a:p>
            <a:pPr>
              <a:spcBef>
                <a:spcPts val="0"/>
              </a:spcBef>
            </a:pPr>
            <a:endParaRPr lang="en-CA" sz="2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266" name="AutoShape 2" descr="Image result for university of regina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5517232"/>
            <a:ext cx="2029222" cy="917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FCF41-3443-4E98-813A-469F65514D7E}" type="slidenum">
              <a:rPr lang="en-CA" smtClean="0"/>
              <a:pPr/>
              <a:t>1</a:t>
            </a:fld>
            <a:endParaRPr lang="en-CA" dirty="0"/>
          </a:p>
        </p:txBody>
      </p:sp>
      <p:sp>
        <p:nvSpPr>
          <p:cNvPr id="21506" name="AutoShape 2" descr="Image result for safe saskatchewan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pic>
        <p:nvPicPr>
          <p:cNvPr id="15362" name="Picture 2" descr="Image result for university of regina busine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445225"/>
            <a:ext cx="4032448" cy="817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CA" sz="2800" b="1" dirty="0" smtClean="0">
                <a:latin typeface="Arial" pitchFamily="34" charset="0"/>
                <a:cs typeface="Arial" pitchFamily="34" charset="0"/>
              </a:rPr>
              <a:t>FTEs and Total Employed in a Jurisdiction</a:t>
            </a:r>
            <a:endParaRPr lang="en-CA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FCF41-3443-4E98-813A-469F65514D7E}" type="slidenum">
              <a:rPr lang="en-CA" smtClean="0"/>
              <a:pPr/>
              <a:t>10</a:t>
            </a:fld>
            <a:endParaRPr lang="en-CA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4896544"/>
          </a:xfrm>
        </p:spPr>
        <p:txBody>
          <a:bodyPr>
            <a:normAutofit/>
          </a:bodyPr>
          <a:lstStyle/>
          <a:p>
            <a:r>
              <a:rPr lang="en-CA" sz="2400" dirty="0" smtClean="0">
                <a:latin typeface="Arial" pitchFamily="34" charset="0"/>
                <a:cs typeface="Arial" pitchFamily="34" charset="0"/>
              </a:rPr>
              <a:t>The percentage of workers with WCB coverage varies by jurisdiction.</a:t>
            </a:r>
          </a:p>
          <a:p>
            <a:r>
              <a:rPr lang="en-CA" sz="2400" dirty="0" smtClean="0">
                <a:latin typeface="Arial" pitchFamily="34" charset="0"/>
                <a:cs typeface="Arial" pitchFamily="34" charset="0"/>
              </a:rPr>
              <a:t>About 48,000 employers in Saskatchewan are insured by the Saskatchewan WCB. Employers in some sectors are self-insured (e.g., agriculture, school teachers)  </a:t>
            </a:r>
          </a:p>
          <a:p>
            <a:r>
              <a:rPr lang="en-CA" sz="2400" b="1" dirty="0" smtClean="0">
                <a:latin typeface="Arial" pitchFamily="34" charset="0"/>
                <a:cs typeface="Arial" pitchFamily="34" charset="0"/>
              </a:rPr>
              <a:t>The total number of FTE reflects the estimated number of employees covered by a WCB, </a:t>
            </a:r>
            <a:r>
              <a:rPr lang="en-CA" sz="2400" b="1" u="sng" dirty="0" smtClean="0">
                <a:latin typeface="Arial" pitchFamily="34" charset="0"/>
                <a:cs typeface="Arial" pitchFamily="34" charset="0"/>
              </a:rPr>
              <a:t>NOT</a:t>
            </a:r>
            <a:r>
              <a:rPr lang="en-CA" sz="2400" b="1" dirty="0" smtClean="0">
                <a:latin typeface="Arial" pitchFamily="34" charset="0"/>
                <a:cs typeface="Arial" pitchFamily="34" charset="0"/>
              </a:rPr>
              <a:t> the total number of people employed in a jurisdiction.  </a:t>
            </a:r>
          </a:p>
          <a:p>
            <a:r>
              <a:rPr lang="en-CA" sz="2400" dirty="0" smtClean="0">
                <a:latin typeface="Arial" pitchFamily="34" charset="0"/>
                <a:cs typeface="Arial" pitchFamily="34" charset="0"/>
              </a:rPr>
              <a:t>In 2014, 73% of workers (or about 403,000 workers) in Saskatchewan were covered by the Saskatchewan WCB.</a:t>
            </a:r>
          </a:p>
          <a:p>
            <a:r>
              <a:rPr lang="en-CA" sz="2400" dirty="0" smtClean="0">
                <a:latin typeface="Arial" pitchFamily="34" charset="0"/>
                <a:cs typeface="Arial" pitchFamily="34" charset="0"/>
              </a:rPr>
              <a:t>The coverage rate in Alberta and Manitoba is 92% and 76%, respectively. </a:t>
            </a:r>
          </a:p>
          <a:p>
            <a:pPr>
              <a:buNone/>
            </a:pPr>
            <a:endParaRPr lang="en-CA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CA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/>
          </a:bodyPr>
          <a:lstStyle/>
          <a:p>
            <a:r>
              <a:rPr lang="en-CA" sz="3000" b="1" dirty="0" smtClean="0">
                <a:latin typeface="Arial" pitchFamily="34" charset="0"/>
                <a:cs typeface="Arial" pitchFamily="34" charset="0"/>
              </a:rPr>
              <a:t>Average Work-Related Lost-Time Injury Rate 2000 to 2014 (per 100 FTE)</a:t>
            </a:r>
            <a:endParaRPr lang="en-CA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FCF41-3443-4E98-813A-469F65514D7E}" type="slidenum">
              <a:rPr lang="en-CA" smtClean="0"/>
              <a:pPr/>
              <a:t>11</a:t>
            </a:fld>
            <a:endParaRPr lang="en-C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5112568" cy="45982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Content Placeholder 8"/>
          <p:cNvSpPr txBox="1">
            <a:spLocks/>
          </p:cNvSpPr>
          <p:nvPr/>
        </p:nvSpPr>
        <p:spPr>
          <a:xfrm>
            <a:off x="6012160" y="1600200"/>
            <a:ext cx="267464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Saskatchewan has the </a:t>
            </a:r>
            <a:r>
              <a:rPr kumimoji="0" lang="en-CA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second highest </a:t>
            </a:r>
            <a:r>
              <a:rPr lang="en-CA" sz="2200" dirty="0" smtClean="0">
                <a:latin typeface="Arial" pitchFamily="34" charset="0"/>
                <a:cs typeface="Arial" pitchFamily="34" charset="0"/>
              </a:rPr>
              <a:t>average </a:t>
            </a:r>
            <a:r>
              <a:rPr kumimoji="0" lang="en-CA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work-related lost-time</a:t>
            </a:r>
            <a:r>
              <a:rPr kumimoji="0" lang="en-CA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injury </a:t>
            </a:r>
            <a:r>
              <a:rPr kumimoji="0" lang="en-CA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rate.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CA" sz="2200" dirty="0" smtClean="0">
                <a:latin typeface="Arial" pitchFamily="34" charset="0"/>
                <a:cs typeface="Arial" pitchFamily="34" charset="0"/>
              </a:rPr>
              <a:t>15% lower than Manitoba’s rate.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75% higher than Alberta’s rate.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000" b="1" dirty="0" smtClean="0">
                <a:latin typeface="Arial" pitchFamily="34" charset="0"/>
                <a:cs typeface="Arial" pitchFamily="34" charset="0"/>
              </a:rPr>
              <a:t>Work-Related Lost-Time Injury Rate in SK, AB, and MB (2000 to 2014)</a:t>
            </a:r>
            <a:endParaRPr lang="en-CA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FCF41-3443-4E98-813A-469F65514D7E}" type="slidenum">
              <a:rPr lang="en-CA" smtClean="0"/>
              <a:pPr/>
              <a:t>12</a:t>
            </a:fld>
            <a:endParaRPr lang="en-CA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265" y="1412776"/>
            <a:ext cx="9183266" cy="4879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000" b="1" dirty="0" smtClean="0">
                <a:latin typeface="Arial" pitchFamily="34" charset="0"/>
                <a:cs typeface="Arial" pitchFamily="34" charset="0"/>
              </a:rPr>
              <a:t>Work-Related Lost-Time Injury Rate</a:t>
            </a:r>
            <a:endParaRPr lang="en-CA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FCF41-3443-4E98-813A-469F65514D7E}" type="slidenum">
              <a:rPr lang="en-CA" smtClean="0"/>
              <a:pPr/>
              <a:t>13</a:t>
            </a:fld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sz="2400" dirty="0" smtClean="0">
              <a:latin typeface="Arial" pitchFamily="34" charset="0"/>
              <a:cs typeface="Arial" pitchFamily="34" charset="0"/>
            </a:endParaRPr>
          </a:p>
          <a:p>
            <a:endParaRPr lang="en-CA" sz="24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CA" sz="24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CA" sz="3000" dirty="0" smtClean="0">
                <a:latin typeface="Arial" pitchFamily="34" charset="0"/>
                <a:cs typeface="Arial" pitchFamily="34" charset="0"/>
              </a:rPr>
              <a:t>In 2015 Saskatchewan’s lost-time injury rate was 2.07 per 100 FTE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</p:spPr>
        <p:txBody>
          <a:bodyPr>
            <a:normAutofit/>
          </a:bodyPr>
          <a:lstStyle/>
          <a:p>
            <a:r>
              <a:rPr lang="en-CA" sz="3000" b="1" dirty="0" smtClean="0">
                <a:latin typeface="Arial" pitchFamily="34" charset="0"/>
                <a:cs typeface="Arial" pitchFamily="34" charset="0"/>
              </a:rPr>
              <a:t>Work-Related Fatalities</a:t>
            </a:r>
            <a:endParaRPr lang="en-CA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FCF41-3443-4E98-813A-469F65514D7E}" type="slidenum">
              <a:rPr lang="en-CA" smtClean="0"/>
              <a:pPr/>
              <a:t>14</a:t>
            </a:fld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000" b="1" dirty="0" smtClean="0">
                <a:latin typeface="Arial" pitchFamily="34" charset="0"/>
                <a:cs typeface="Arial" pitchFamily="34" charset="0"/>
              </a:rPr>
              <a:t>Number of Work-Related Fatalities in Saskatchewan Since 2000</a:t>
            </a:r>
            <a:endParaRPr lang="en-CA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FCF41-3443-4E98-813A-469F65514D7E}" type="slidenum">
              <a:rPr lang="en-CA" smtClean="0"/>
              <a:pPr/>
              <a:t>15</a:t>
            </a:fld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556792"/>
            <a:ext cx="2376263" cy="48312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000" b="1" dirty="0" smtClean="0">
                <a:latin typeface="Arial" pitchFamily="34" charset="0"/>
                <a:cs typeface="Arial" pitchFamily="34" charset="0"/>
              </a:rPr>
              <a:t>Fatality Rate (Per 100,000 FTE) Calculation</a:t>
            </a:r>
            <a:endParaRPr lang="en-CA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FCF41-3443-4E98-813A-469F65514D7E}" type="slidenum">
              <a:rPr lang="en-CA" smtClean="0"/>
              <a:pPr/>
              <a:t>16</a:t>
            </a:fld>
            <a:endParaRPr lang="en-CA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4896544"/>
          </a:xfrm>
        </p:spPr>
        <p:txBody>
          <a:bodyPr>
            <a:normAutofit/>
          </a:bodyPr>
          <a:lstStyle/>
          <a:p>
            <a:r>
              <a:rPr lang="en-CA" sz="2400" b="1" dirty="0" smtClean="0">
                <a:latin typeface="Arial" pitchFamily="34" charset="0"/>
                <a:cs typeface="Arial" pitchFamily="34" charset="0"/>
              </a:rPr>
              <a:t>Work-related fatality</a:t>
            </a:r>
          </a:p>
          <a:p>
            <a:pPr lvl="1"/>
            <a:r>
              <a:rPr lang="en-CA" sz="2400" dirty="0" smtClean="0">
                <a:latin typeface="Arial" pitchFamily="34" charset="0"/>
                <a:cs typeface="Arial" pitchFamily="34" charset="0"/>
              </a:rPr>
              <a:t>Definition varies by jurisdiction</a:t>
            </a:r>
          </a:p>
          <a:p>
            <a:pPr lvl="1"/>
            <a:r>
              <a:rPr lang="en-CA" sz="2400" dirty="0" smtClean="0">
                <a:latin typeface="Arial" pitchFamily="34" charset="0"/>
                <a:cs typeface="Arial" pitchFamily="34" charset="0"/>
              </a:rPr>
              <a:t>AWCBC definition:</a:t>
            </a:r>
          </a:p>
          <a:p>
            <a:pPr lvl="1" indent="0">
              <a:spcBef>
                <a:spcPts val="0"/>
              </a:spcBef>
              <a:buNone/>
            </a:pPr>
            <a:r>
              <a:rPr lang="en-CA" sz="2400" i="1" dirty="0" smtClean="0">
                <a:latin typeface="Arial" pitchFamily="34" charset="0"/>
                <a:cs typeface="Arial" pitchFamily="34" charset="0"/>
              </a:rPr>
              <a:t>" A fatality is a death resulting from a work-related incident (including disease) that has been accepted for compensation by a Board/Commission."</a:t>
            </a:r>
          </a:p>
          <a:p>
            <a:pPr lvl="1"/>
            <a:r>
              <a:rPr lang="en-CA" sz="2400" dirty="0" smtClean="0">
                <a:latin typeface="Arial" pitchFamily="34" charset="0"/>
                <a:cs typeface="Arial" pitchFamily="34" charset="0"/>
              </a:rPr>
              <a:t>Two categories: Injury and occupational disease </a:t>
            </a:r>
          </a:p>
          <a:p>
            <a:pPr lvl="1" indent="0">
              <a:spcBef>
                <a:spcPts val="0"/>
              </a:spcBef>
              <a:buNone/>
            </a:pPr>
            <a:endParaRPr lang="en-CA" sz="2400" i="1" dirty="0" smtClean="0"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r>
              <a:rPr lang="en-CA" sz="2400" dirty="0" smtClean="0">
                <a:latin typeface="Arial" pitchFamily="34" charset="0"/>
                <a:cs typeface="Arial" pitchFamily="34" charset="0"/>
              </a:rPr>
              <a:t>					</a:t>
            </a:r>
          </a:p>
          <a:p>
            <a:pPr>
              <a:buNone/>
            </a:pPr>
            <a:r>
              <a:rPr lang="en-CA" sz="2400" dirty="0" smtClean="0">
                <a:latin typeface="Arial" pitchFamily="34" charset="0"/>
                <a:cs typeface="Arial" pitchFamily="34" charset="0"/>
              </a:rPr>
              <a:t>                                      Total # Fatalities</a:t>
            </a:r>
          </a:p>
          <a:p>
            <a:pPr>
              <a:buNone/>
            </a:pPr>
            <a:r>
              <a:rPr lang="en-CA" sz="2400" dirty="0" smtClean="0">
                <a:latin typeface="Arial" pitchFamily="34" charset="0"/>
                <a:cs typeface="Arial" pitchFamily="34" charset="0"/>
              </a:rPr>
              <a:t>			     Total # of Full Time Equivalents</a:t>
            </a:r>
          </a:p>
          <a:p>
            <a:pPr>
              <a:buNone/>
            </a:pPr>
            <a:r>
              <a:rPr lang="en-CA" sz="2400" dirty="0" smtClean="0">
                <a:latin typeface="Arial" pitchFamily="34" charset="0"/>
                <a:cs typeface="Arial" pitchFamily="34" charset="0"/>
              </a:rPr>
              <a:t>                                               (FTE) </a:t>
            </a:r>
          </a:p>
          <a:p>
            <a:pPr>
              <a:buNone/>
            </a:pPr>
            <a:endParaRPr lang="en-CA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CA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627784" y="5589240"/>
            <a:ext cx="410445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876256" y="5229200"/>
            <a:ext cx="1728192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  100,000</a:t>
            </a:r>
            <a:endParaRPr lang="en-CA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301208"/>
            <a:ext cx="2771800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Fatality rate =</a:t>
            </a:r>
            <a:endParaRPr lang="en-CA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5536" y="4941168"/>
            <a:ext cx="8352928" cy="1512168"/>
          </a:xfrm>
          <a:prstGeom prst="rect">
            <a:avLst/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000" b="1" dirty="0" smtClean="0">
                <a:latin typeface="Arial" pitchFamily="34" charset="0"/>
                <a:cs typeface="Arial" pitchFamily="34" charset="0"/>
              </a:rPr>
              <a:t>Average Work-Related Fatality Rate</a:t>
            </a:r>
            <a:br>
              <a:rPr lang="en-CA" sz="3000" b="1" dirty="0" smtClean="0">
                <a:latin typeface="Arial" pitchFamily="34" charset="0"/>
                <a:cs typeface="Arial" pitchFamily="34" charset="0"/>
              </a:rPr>
            </a:br>
            <a:r>
              <a:rPr lang="en-CA" sz="3000" b="1" dirty="0" smtClean="0">
                <a:latin typeface="Arial" pitchFamily="34" charset="0"/>
                <a:cs typeface="Arial" pitchFamily="34" charset="0"/>
              </a:rPr>
              <a:t>2000 to 2014 (per 100,000 FTE)</a:t>
            </a:r>
            <a:endParaRPr lang="en-CA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FCF41-3443-4E98-813A-469F65514D7E}" type="slidenum">
              <a:rPr lang="en-CA" smtClean="0"/>
              <a:pPr/>
              <a:t>17</a:t>
            </a:fld>
            <a:endParaRPr lang="en-CA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12160" y="1600200"/>
            <a:ext cx="2674640" cy="4525963"/>
          </a:xfrm>
        </p:spPr>
        <p:txBody>
          <a:bodyPr>
            <a:normAutofit/>
          </a:bodyPr>
          <a:lstStyle/>
          <a:p>
            <a:r>
              <a:rPr lang="en-CA" sz="2200" dirty="0" smtClean="0">
                <a:latin typeface="Arial" pitchFamily="34" charset="0"/>
                <a:cs typeface="Arial" pitchFamily="34" charset="0"/>
              </a:rPr>
              <a:t>Saskatchewan has the </a:t>
            </a:r>
            <a:r>
              <a:rPr lang="en-CA" sz="2200" b="1" dirty="0" smtClean="0">
                <a:latin typeface="Arial" pitchFamily="34" charset="0"/>
                <a:cs typeface="Arial" pitchFamily="34" charset="0"/>
              </a:rPr>
              <a:t>fourth highest </a:t>
            </a:r>
            <a:r>
              <a:rPr lang="en-CA" sz="2200" dirty="0" smtClean="0">
                <a:latin typeface="Arial" pitchFamily="34" charset="0"/>
                <a:cs typeface="Arial" pitchFamily="34" charset="0"/>
              </a:rPr>
              <a:t>average work-related fatality rate. </a:t>
            </a:r>
          </a:p>
          <a:p>
            <a:pPr lvl="0">
              <a:defRPr/>
            </a:pPr>
            <a:r>
              <a:rPr lang="en-CA" sz="2200" dirty="0" smtClean="0">
                <a:latin typeface="Arial" pitchFamily="34" charset="0"/>
                <a:cs typeface="Arial" pitchFamily="34" charset="0"/>
              </a:rPr>
              <a:t>59% higher than Manitoba’s rate.</a:t>
            </a:r>
          </a:p>
          <a:p>
            <a:pPr lvl="0">
              <a:defRPr/>
            </a:pPr>
            <a:r>
              <a:rPr lang="en-CA" sz="2200" dirty="0" smtClean="0">
                <a:latin typeface="Arial" pitchFamily="34" charset="0"/>
                <a:cs typeface="Arial" pitchFamily="34" charset="0"/>
              </a:rPr>
              <a:t>12% higher than Alberta’s rate. </a:t>
            </a:r>
          </a:p>
          <a:p>
            <a:endParaRPr lang="en-CA" sz="2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4992053" cy="45365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000" b="1" dirty="0" smtClean="0">
                <a:latin typeface="Arial" pitchFamily="34" charset="0"/>
                <a:cs typeface="Arial" pitchFamily="34" charset="0"/>
              </a:rPr>
              <a:t>Average Work-Related Fatality Rate </a:t>
            </a:r>
            <a:br>
              <a:rPr lang="en-CA" sz="3000" b="1" dirty="0" smtClean="0">
                <a:latin typeface="Arial" pitchFamily="34" charset="0"/>
                <a:cs typeface="Arial" pitchFamily="34" charset="0"/>
              </a:rPr>
            </a:br>
            <a:r>
              <a:rPr lang="en-CA" sz="3000" b="1" dirty="0" smtClean="0">
                <a:latin typeface="Arial" pitchFamily="34" charset="0"/>
                <a:cs typeface="Arial" pitchFamily="34" charset="0"/>
              </a:rPr>
              <a:t>AB, MB, SK (2000-2009)</a:t>
            </a:r>
            <a:endParaRPr lang="en-CA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FCF41-3443-4E98-813A-469F65514D7E}" type="slidenum">
              <a:rPr lang="en-CA" smtClean="0"/>
              <a:pPr/>
              <a:t>18</a:t>
            </a:fld>
            <a:endParaRPr lang="en-C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40895"/>
          <a:stretch>
            <a:fillRect/>
          </a:stretch>
        </p:blipFill>
        <p:spPr bwMode="auto">
          <a:xfrm>
            <a:off x="179512" y="1340768"/>
            <a:ext cx="5192187" cy="500447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979712" y="1916832"/>
            <a:ext cx="2952328" cy="792088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SK Average Fatality Rate 2000-2009 = 8.3 per 100,000</a:t>
            </a:r>
            <a:endParaRPr lang="en-CA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000" b="1" dirty="0" smtClean="0">
                <a:latin typeface="Arial" pitchFamily="34" charset="0"/>
                <a:cs typeface="Arial" pitchFamily="34" charset="0"/>
              </a:rPr>
              <a:t>Average Work-Related Fatality Rate </a:t>
            </a:r>
            <a:br>
              <a:rPr lang="en-CA" sz="3000" b="1" dirty="0" smtClean="0">
                <a:latin typeface="Arial" pitchFamily="34" charset="0"/>
                <a:cs typeface="Arial" pitchFamily="34" charset="0"/>
              </a:rPr>
            </a:br>
            <a:r>
              <a:rPr lang="en-CA" sz="3000" b="1" dirty="0" smtClean="0">
                <a:latin typeface="Arial" pitchFamily="34" charset="0"/>
                <a:cs typeface="Arial" pitchFamily="34" charset="0"/>
              </a:rPr>
              <a:t>AB, MB, SK (2000-2014)</a:t>
            </a:r>
            <a:endParaRPr lang="en-CA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FCF41-3443-4E98-813A-469F65514D7E}" type="slidenum">
              <a:rPr lang="en-CA" smtClean="0"/>
              <a:pPr/>
              <a:t>19</a:t>
            </a:fld>
            <a:endParaRPr lang="en-C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38801"/>
            <a:ext cx="8784976" cy="500447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779912" y="1628800"/>
            <a:ext cx="2952328" cy="792088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SK Average Fatality Rate 2010-2014 = 10.7 per 100,000</a:t>
            </a:r>
            <a:endParaRPr lang="en-CA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000" b="1" dirty="0" smtClean="0">
                <a:latin typeface="Arial" pitchFamily="34" charset="0"/>
                <a:cs typeface="Arial" pitchFamily="34" charset="0"/>
              </a:rPr>
              <a:t>Acknowledgements and Note on Sources</a:t>
            </a:r>
            <a:endParaRPr lang="en-CA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FCF41-3443-4E98-813A-469F65514D7E}" type="slidenum">
              <a:rPr lang="en-CA" smtClean="0"/>
              <a:pPr/>
              <a:t>2</a:t>
            </a:fld>
            <a:endParaRPr lang="en-CA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51520" y="1484784"/>
            <a:ext cx="8712968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CA" sz="2400" dirty="0" smtClean="0">
              <a:latin typeface="Arial" pitchFamily="34" charset="0"/>
              <a:cs typeface="Arial" pitchFamily="34" charset="0"/>
            </a:endParaRPr>
          </a:p>
          <a:p>
            <a:pPr indent="0" algn="ctr">
              <a:spcBef>
                <a:spcPts val="0"/>
              </a:spcBef>
              <a:buNone/>
            </a:pPr>
            <a:r>
              <a:rPr lang="en-CA" sz="2400" dirty="0" smtClean="0">
                <a:latin typeface="Arial" pitchFamily="34" charset="0"/>
                <a:cs typeface="Arial" pitchFamily="34" charset="0"/>
              </a:rPr>
              <a:t>Thank you to J.D. Bell, Gabrielle Klass, Noah Li, and </a:t>
            </a:r>
            <a:r>
              <a:rPr lang="en-CA" sz="2400" dirty="0" err="1" smtClean="0">
                <a:latin typeface="Arial" pitchFamily="34" charset="0"/>
                <a:cs typeface="Arial" pitchFamily="34" charset="0"/>
              </a:rPr>
              <a:t>Eagleclaw</a:t>
            </a:r>
            <a:r>
              <a:rPr lang="en-CA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CA" sz="2400" dirty="0" smtClean="0">
                <a:latin typeface="Arial" pitchFamily="34" charset="0"/>
                <a:cs typeface="Arial" pitchFamily="34" charset="0"/>
              </a:rPr>
              <a:t>Thom </a:t>
            </a:r>
            <a:r>
              <a:rPr lang="en-CA" sz="2400" dirty="0" smtClean="0">
                <a:latin typeface="Arial" pitchFamily="34" charset="0"/>
                <a:cs typeface="Arial" pitchFamily="34" charset="0"/>
              </a:rPr>
              <a:t>for their assistance with this research.</a:t>
            </a:r>
          </a:p>
          <a:p>
            <a:pPr indent="0" algn="ctr">
              <a:spcBef>
                <a:spcPts val="0"/>
              </a:spcBef>
              <a:buNone/>
            </a:pPr>
            <a:endParaRPr lang="en-CA" sz="2400" dirty="0" smtClean="0">
              <a:latin typeface="Arial" pitchFamily="34" charset="0"/>
              <a:cs typeface="Arial" pitchFamily="34" charset="0"/>
            </a:endParaRPr>
          </a:p>
          <a:p>
            <a:pPr indent="0">
              <a:spcBef>
                <a:spcPts val="0"/>
              </a:spcBef>
              <a:buNone/>
            </a:pPr>
            <a:endParaRPr lang="en-CA" sz="2400" dirty="0" smtClean="0">
              <a:latin typeface="Arial" pitchFamily="34" charset="0"/>
              <a:cs typeface="Arial" pitchFamily="34" charset="0"/>
            </a:endParaRPr>
          </a:p>
          <a:p>
            <a:pPr indent="0">
              <a:spcBef>
                <a:spcPts val="0"/>
              </a:spcBef>
              <a:buNone/>
            </a:pPr>
            <a:endParaRPr lang="en-CA" sz="2400" dirty="0" smtClean="0">
              <a:latin typeface="Arial" pitchFamily="34" charset="0"/>
              <a:cs typeface="Arial" pitchFamily="34" charset="0"/>
            </a:endParaRPr>
          </a:p>
          <a:p>
            <a:pPr indent="0">
              <a:spcBef>
                <a:spcPts val="0"/>
              </a:spcBef>
              <a:buNone/>
            </a:pPr>
            <a:endParaRPr lang="en-CA" sz="2400" dirty="0" smtClean="0">
              <a:latin typeface="Arial" pitchFamily="34" charset="0"/>
              <a:cs typeface="Arial" pitchFamily="34" charset="0"/>
            </a:endParaRPr>
          </a:p>
          <a:p>
            <a:pPr indent="0" algn="ctr">
              <a:spcBef>
                <a:spcPts val="0"/>
              </a:spcBef>
              <a:buNone/>
            </a:pPr>
            <a:endParaRPr lang="en-CA" sz="2400" dirty="0" smtClean="0">
              <a:latin typeface="Arial" pitchFamily="34" charset="0"/>
              <a:cs typeface="Arial" pitchFamily="34" charset="0"/>
            </a:endParaRPr>
          </a:p>
          <a:p>
            <a:pPr indent="0" algn="ctr">
              <a:spcBef>
                <a:spcPts val="0"/>
              </a:spcBef>
              <a:buNone/>
            </a:pPr>
            <a:endParaRPr lang="en-CA" sz="2400" dirty="0" smtClean="0">
              <a:latin typeface="Arial" pitchFamily="34" charset="0"/>
              <a:cs typeface="Arial" pitchFamily="34" charset="0"/>
            </a:endParaRPr>
          </a:p>
          <a:p>
            <a:pPr indent="0" algn="ctr">
              <a:spcBef>
                <a:spcPts val="0"/>
              </a:spcBef>
              <a:buNone/>
            </a:pPr>
            <a:r>
              <a:rPr lang="en-CA" sz="2400" dirty="0" smtClean="0">
                <a:latin typeface="Arial" pitchFamily="34" charset="0"/>
                <a:cs typeface="Arial" pitchFamily="34" charset="0"/>
              </a:rPr>
              <a:t>Copies of these slides and supporting AWCBC data are available at:  </a:t>
            </a:r>
            <a:r>
              <a:rPr lang="en-CA" sz="1600" dirty="0" smtClean="0">
                <a:latin typeface="Arial" pitchFamily="34" charset="0"/>
                <a:cs typeface="Arial" pitchFamily="34" charset="0"/>
              </a:rPr>
              <a:t>http://www.uregina.ca/business/faculty-staff/faculty/tucker-sean.html</a:t>
            </a:r>
          </a:p>
          <a:p>
            <a:pPr indent="0" algn="ctr">
              <a:spcBef>
                <a:spcPts val="0"/>
              </a:spcBef>
              <a:buNone/>
            </a:pPr>
            <a:endParaRPr lang="en-CA" sz="1600" dirty="0" smtClean="0">
              <a:latin typeface="Arial" pitchFamily="34" charset="0"/>
              <a:cs typeface="Arial" pitchFamily="34" charset="0"/>
            </a:endParaRPr>
          </a:p>
          <a:p>
            <a:pPr indent="0">
              <a:spcBef>
                <a:spcPts val="0"/>
              </a:spcBef>
              <a:buNone/>
            </a:pPr>
            <a:endParaRPr lang="en-CA" sz="1600" dirty="0" smtClean="0">
              <a:latin typeface="Arial" pitchFamily="34" charset="0"/>
              <a:cs typeface="Arial" pitchFamily="34" charset="0"/>
            </a:endParaRPr>
          </a:p>
          <a:p>
            <a:pPr indent="0">
              <a:spcBef>
                <a:spcPts val="0"/>
              </a:spcBef>
              <a:buNone/>
            </a:pPr>
            <a:endParaRPr lang="en-CA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852935"/>
            <a:ext cx="1813113" cy="1497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</p:spPr>
        <p:txBody>
          <a:bodyPr>
            <a:normAutofit/>
          </a:bodyPr>
          <a:lstStyle/>
          <a:p>
            <a:r>
              <a:rPr lang="en-CA" sz="3000" b="1" dirty="0" smtClean="0">
                <a:latin typeface="Arial" pitchFamily="34" charset="0"/>
                <a:cs typeface="Arial" pitchFamily="34" charset="0"/>
              </a:rPr>
              <a:t>Work-Related Injury Fatalities</a:t>
            </a:r>
            <a:endParaRPr lang="en-CA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FCF41-3443-4E98-813A-469F65514D7E}" type="slidenum">
              <a:rPr lang="en-CA" smtClean="0"/>
              <a:pPr/>
              <a:t>20</a:t>
            </a:fld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000" b="1" dirty="0" smtClean="0">
                <a:latin typeface="Arial" pitchFamily="34" charset="0"/>
                <a:cs typeface="Arial" pitchFamily="34" charset="0"/>
              </a:rPr>
              <a:t>Average Injury Fatality Rate </a:t>
            </a:r>
            <a:br>
              <a:rPr lang="en-CA" sz="3000" b="1" dirty="0" smtClean="0">
                <a:latin typeface="Arial" pitchFamily="34" charset="0"/>
                <a:cs typeface="Arial" pitchFamily="34" charset="0"/>
              </a:rPr>
            </a:br>
            <a:r>
              <a:rPr lang="en-CA" sz="3000" b="1" dirty="0" smtClean="0">
                <a:latin typeface="Arial" pitchFamily="34" charset="0"/>
                <a:cs typeface="Arial" pitchFamily="34" charset="0"/>
              </a:rPr>
              <a:t>2010-2014 (per 100,000)</a:t>
            </a:r>
            <a:endParaRPr lang="en-CA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FCF41-3443-4E98-813A-469F65514D7E}" type="slidenum">
              <a:rPr lang="en-CA" smtClean="0"/>
              <a:pPr/>
              <a:t>21</a:t>
            </a:fld>
            <a:endParaRPr lang="en-CA" dirty="0"/>
          </a:p>
        </p:txBody>
      </p:sp>
      <p:sp>
        <p:nvSpPr>
          <p:cNvPr id="6" name="Content Placeholder 8"/>
          <p:cNvSpPr>
            <a:spLocks noGrp="1"/>
          </p:cNvSpPr>
          <p:nvPr>
            <p:ph idx="1"/>
          </p:nvPr>
        </p:nvSpPr>
        <p:spPr>
          <a:xfrm>
            <a:off x="6084168" y="1556792"/>
            <a:ext cx="2807592" cy="5445125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CA" sz="2200" dirty="0" smtClean="0">
                <a:latin typeface="Arial" pitchFamily="34" charset="0"/>
                <a:cs typeface="Arial" pitchFamily="34" charset="0"/>
              </a:rPr>
              <a:t>Saskatchewan has the </a:t>
            </a:r>
            <a:r>
              <a:rPr lang="en-CA" sz="2200" b="1" dirty="0" smtClean="0">
                <a:latin typeface="Arial" pitchFamily="34" charset="0"/>
                <a:cs typeface="Arial" pitchFamily="34" charset="0"/>
              </a:rPr>
              <a:t>third highest </a:t>
            </a:r>
            <a:r>
              <a:rPr lang="en-CA" sz="2200" dirty="0" smtClean="0">
                <a:latin typeface="Arial" pitchFamily="34" charset="0"/>
                <a:cs typeface="Arial" pitchFamily="34" charset="0"/>
              </a:rPr>
              <a:t>average injury-related fatality rate. </a:t>
            </a:r>
          </a:p>
          <a:p>
            <a:pPr lvl="0">
              <a:defRPr/>
            </a:pPr>
            <a:r>
              <a:rPr lang="en-CA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504% higher than Manitoba’s rate.</a:t>
            </a:r>
          </a:p>
          <a:p>
            <a:pPr lvl="0">
              <a:defRPr/>
            </a:pPr>
            <a:r>
              <a:rPr lang="en-CA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69% higher than Alberta’s rate. </a:t>
            </a:r>
          </a:p>
          <a:p>
            <a:endParaRPr lang="en-CA" sz="2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1"/>
            <a:ext cx="5256584" cy="45157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892480" cy="1143000"/>
          </a:xfrm>
        </p:spPr>
        <p:txBody>
          <a:bodyPr>
            <a:normAutofit/>
          </a:bodyPr>
          <a:lstStyle/>
          <a:p>
            <a:r>
              <a:rPr lang="en-CA" sz="3000" b="1" dirty="0" smtClean="0">
                <a:latin typeface="Arial" pitchFamily="34" charset="0"/>
                <a:cs typeface="Arial" pitchFamily="34" charset="0"/>
              </a:rPr>
              <a:t>Work-Related Injury Fatality Rate in AB, MB, SK</a:t>
            </a:r>
            <a:br>
              <a:rPr lang="en-CA" sz="3000" b="1" dirty="0" smtClean="0">
                <a:latin typeface="Arial" pitchFamily="34" charset="0"/>
                <a:cs typeface="Arial" pitchFamily="34" charset="0"/>
              </a:rPr>
            </a:br>
            <a:r>
              <a:rPr lang="en-CA" sz="3000" b="1" dirty="0" smtClean="0">
                <a:latin typeface="Arial" pitchFamily="34" charset="0"/>
                <a:cs typeface="Arial" pitchFamily="34" charset="0"/>
              </a:rPr>
              <a:t>2010-2014</a:t>
            </a:r>
            <a:endParaRPr lang="en-CA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FCF41-3443-4E98-813A-469F65514D7E}" type="slidenum">
              <a:rPr lang="en-CA" smtClean="0"/>
              <a:pPr/>
              <a:t>22</a:t>
            </a:fld>
            <a:endParaRPr lang="en-C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56791"/>
            <a:ext cx="6912768" cy="4994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000" b="1" dirty="0" smtClean="0">
                <a:latin typeface="Arial" pitchFamily="34" charset="0"/>
                <a:cs typeface="Arial" pitchFamily="34" charset="0"/>
              </a:rPr>
              <a:t>Work-Related Injury Fatality Rate</a:t>
            </a:r>
            <a:endParaRPr lang="en-CA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FCF41-3443-4E98-813A-469F65514D7E}" type="slidenum">
              <a:rPr lang="en-CA" smtClean="0"/>
              <a:pPr/>
              <a:t>23</a:t>
            </a:fld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sz="2400" dirty="0" smtClean="0">
              <a:latin typeface="Arial" pitchFamily="34" charset="0"/>
              <a:cs typeface="Arial" pitchFamily="34" charset="0"/>
            </a:endParaRPr>
          </a:p>
          <a:p>
            <a:endParaRPr lang="en-CA" sz="24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CA" sz="24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CA" sz="3000" dirty="0" smtClean="0">
                <a:latin typeface="Arial" pitchFamily="34" charset="0"/>
                <a:cs typeface="Arial" pitchFamily="34" charset="0"/>
              </a:rPr>
              <a:t>In 2015 Saskatchewan’s injury-related fatality rate was 5.49 per 100,000.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000" b="1" dirty="0" smtClean="0">
                <a:latin typeface="Arial" pitchFamily="34" charset="0"/>
                <a:cs typeface="Arial" pitchFamily="34" charset="0"/>
              </a:rPr>
              <a:t>Work-Related Injury Fatalities in Saskatchewan by Cause </a:t>
            </a:r>
            <a:br>
              <a:rPr lang="en-CA" sz="3000" b="1" dirty="0" smtClean="0">
                <a:latin typeface="Arial" pitchFamily="34" charset="0"/>
                <a:cs typeface="Arial" pitchFamily="34" charset="0"/>
              </a:rPr>
            </a:br>
            <a:r>
              <a:rPr lang="en-CA" sz="3000" b="1" dirty="0" smtClean="0">
                <a:latin typeface="Arial" pitchFamily="34" charset="0"/>
                <a:cs typeface="Arial" pitchFamily="34" charset="0"/>
              </a:rPr>
              <a:t>(2011-2015, 137 Fatalities)</a:t>
            </a:r>
            <a:endParaRPr lang="en-CA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FCF41-3443-4E98-813A-469F65514D7E}" type="slidenum">
              <a:rPr lang="en-CA" smtClean="0"/>
              <a:pPr/>
              <a:t>24</a:t>
            </a:fld>
            <a:endParaRPr lang="en-CA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1520" y="1556792"/>
            <a:ext cx="8568952" cy="42484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4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5042" y="2564904"/>
            <a:ext cx="437609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67544" y="49411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Source: Saskatchewan WCB</a:t>
            </a:r>
            <a:endParaRPr kumimoji="0" lang="en-CA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000" b="1" dirty="0" smtClean="0">
                <a:latin typeface="Arial" pitchFamily="34" charset="0"/>
                <a:cs typeface="Arial" pitchFamily="34" charset="0"/>
              </a:rPr>
              <a:t>Work-Related Injury Fatalities in Saskatchewan by Cause and Sector </a:t>
            </a:r>
            <a:br>
              <a:rPr lang="en-CA" sz="3000" b="1" dirty="0" smtClean="0">
                <a:latin typeface="Arial" pitchFamily="34" charset="0"/>
                <a:cs typeface="Arial" pitchFamily="34" charset="0"/>
              </a:rPr>
            </a:br>
            <a:r>
              <a:rPr lang="en-CA" sz="3000" b="1" dirty="0" smtClean="0">
                <a:latin typeface="Arial" pitchFamily="34" charset="0"/>
                <a:cs typeface="Arial" pitchFamily="34" charset="0"/>
              </a:rPr>
              <a:t>(2011-2015, 137 Fatalities)</a:t>
            </a:r>
            <a:endParaRPr lang="en-CA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FCF41-3443-4E98-813A-469F65514D7E}" type="slidenum">
              <a:rPr lang="en-CA" smtClean="0"/>
              <a:pPr/>
              <a:t>25</a:t>
            </a:fld>
            <a:endParaRPr lang="en-CA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1520" y="1484784"/>
            <a:ext cx="8568952" cy="42484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4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67" y="2060849"/>
            <a:ext cx="9106934" cy="3115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39552" y="53012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Source: Saskatchewan WCB</a:t>
            </a:r>
            <a:endParaRPr kumimoji="0" lang="en-CA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</p:spPr>
        <p:txBody>
          <a:bodyPr>
            <a:normAutofit/>
          </a:bodyPr>
          <a:lstStyle/>
          <a:p>
            <a:r>
              <a:rPr lang="en-CA" sz="3000" b="1" dirty="0" smtClean="0">
                <a:latin typeface="Arial" pitchFamily="34" charset="0"/>
                <a:cs typeface="Arial" pitchFamily="34" charset="0"/>
              </a:rPr>
              <a:t>Work-Related Occupational </a:t>
            </a:r>
            <a:br>
              <a:rPr lang="en-CA" sz="3000" b="1" dirty="0" smtClean="0">
                <a:latin typeface="Arial" pitchFamily="34" charset="0"/>
                <a:cs typeface="Arial" pitchFamily="34" charset="0"/>
              </a:rPr>
            </a:br>
            <a:r>
              <a:rPr lang="en-CA" sz="3000" b="1" dirty="0" smtClean="0">
                <a:latin typeface="Arial" pitchFamily="34" charset="0"/>
                <a:cs typeface="Arial" pitchFamily="34" charset="0"/>
              </a:rPr>
              <a:t>Disease Fatalities</a:t>
            </a:r>
            <a:endParaRPr lang="en-CA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FCF41-3443-4E98-813A-469F65514D7E}" type="slidenum">
              <a:rPr lang="en-CA" smtClean="0"/>
              <a:pPr/>
              <a:t>26</a:t>
            </a:fld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/>
          </a:bodyPr>
          <a:lstStyle/>
          <a:p>
            <a:r>
              <a:rPr lang="en-CA" sz="3000" b="1" dirty="0" smtClean="0">
                <a:latin typeface="Arial" pitchFamily="34" charset="0"/>
                <a:cs typeface="Arial" pitchFamily="34" charset="0"/>
              </a:rPr>
              <a:t>Average Occupational Disease Fatality Rate </a:t>
            </a:r>
            <a:br>
              <a:rPr lang="en-CA" sz="3000" b="1" dirty="0" smtClean="0">
                <a:latin typeface="Arial" pitchFamily="34" charset="0"/>
                <a:cs typeface="Arial" pitchFamily="34" charset="0"/>
              </a:rPr>
            </a:br>
            <a:r>
              <a:rPr lang="en-CA" sz="3000" b="1" dirty="0" smtClean="0">
                <a:latin typeface="Arial" pitchFamily="34" charset="0"/>
                <a:cs typeface="Arial" pitchFamily="34" charset="0"/>
              </a:rPr>
              <a:t>2010-2014 (per 100,000)</a:t>
            </a:r>
            <a:endParaRPr lang="en-CA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FCF41-3443-4E98-813A-469F65514D7E}" type="slidenum">
              <a:rPr lang="en-CA" smtClean="0"/>
              <a:pPr/>
              <a:t>27</a:t>
            </a:fld>
            <a:endParaRPr lang="en-CA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84168" y="1484784"/>
            <a:ext cx="2674640" cy="5661248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CA" sz="2200" dirty="0" smtClean="0">
                <a:latin typeface="Arial" pitchFamily="34" charset="0"/>
                <a:cs typeface="Arial" pitchFamily="34" charset="0"/>
              </a:rPr>
              <a:t>Saskatchewan has the </a:t>
            </a:r>
            <a:r>
              <a:rPr lang="en-CA" sz="2200" b="1" dirty="0" smtClean="0">
                <a:latin typeface="Arial" pitchFamily="34" charset="0"/>
                <a:cs typeface="Arial" pitchFamily="34" charset="0"/>
              </a:rPr>
              <a:t>sixth lowest </a:t>
            </a:r>
            <a:r>
              <a:rPr lang="en-CA" sz="2200" dirty="0" smtClean="0">
                <a:latin typeface="Arial" pitchFamily="34" charset="0"/>
                <a:cs typeface="Arial" pitchFamily="34" charset="0"/>
              </a:rPr>
              <a:t>average occupational disease fatality rate. </a:t>
            </a:r>
          </a:p>
          <a:p>
            <a:pPr lvl="0">
              <a:defRPr/>
            </a:pPr>
            <a:r>
              <a:rPr lang="en-CA" sz="2200" dirty="0" smtClean="0">
                <a:latin typeface="Arial" pitchFamily="34" charset="0"/>
                <a:cs typeface="Arial" pitchFamily="34" charset="0"/>
              </a:rPr>
              <a:t>1% lower than Manitoba’s rate.</a:t>
            </a:r>
          </a:p>
          <a:p>
            <a:pPr lvl="0">
              <a:defRPr/>
            </a:pPr>
            <a:r>
              <a:rPr lang="en-CA" sz="2200" dirty="0" smtClean="0">
                <a:latin typeface="Arial" pitchFamily="34" charset="0"/>
                <a:cs typeface="Arial" pitchFamily="34" charset="0"/>
              </a:rPr>
              <a:t>4% higher than Alberta’s rate. </a:t>
            </a:r>
          </a:p>
          <a:p>
            <a:endParaRPr lang="en-CA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348" y="1556792"/>
            <a:ext cx="5304788" cy="43370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892480" cy="1143000"/>
          </a:xfrm>
        </p:spPr>
        <p:txBody>
          <a:bodyPr>
            <a:normAutofit fontScale="90000"/>
          </a:bodyPr>
          <a:lstStyle/>
          <a:p>
            <a:r>
              <a:rPr lang="en-CA" sz="3000" b="1" dirty="0" smtClean="0">
                <a:latin typeface="Arial" pitchFamily="34" charset="0"/>
                <a:cs typeface="Arial" pitchFamily="34" charset="0"/>
              </a:rPr>
              <a:t>Occupational Disease Fatality Rate in AB, MB, SK</a:t>
            </a:r>
            <a:br>
              <a:rPr lang="en-CA" sz="3000" b="1" dirty="0" smtClean="0">
                <a:latin typeface="Arial" pitchFamily="34" charset="0"/>
                <a:cs typeface="Arial" pitchFamily="34" charset="0"/>
              </a:rPr>
            </a:br>
            <a:r>
              <a:rPr lang="en-CA" sz="3000" b="1" dirty="0" smtClean="0">
                <a:latin typeface="Arial" pitchFamily="34" charset="0"/>
                <a:cs typeface="Arial" pitchFamily="34" charset="0"/>
              </a:rPr>
              <a:t>2010-2014</a:t>
            </a:r>
            <a:endParaRPr lang="en-CA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FCF41-3443-4E98-813A-469F65514D7E}" type="slidenum">
              <a:rPr lang="en-CA" smtClean="0"/>
              <a:pPr/>
              <a:t>28</a:t>
            </a:fld>
            <a:endParaRPr lang="en-CA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68760"/>
            <a:ext cx="7416824" cy="5320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000" b="1" dirty="0" smtClean="0">
                <a:latin typeface="Arial" pitchFamily="34" charset="0"/>
                <a:cs typeface="Arial" pitchFamily="34" charset="0"/>
              </a:rPr>
              <a:t>Disease-Related Fatality Rate</a:t>
            </a:r>
            <a:endParaRPr lang="en-CA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FCF41-3443-4E98-813A-469F65514D7E}" type="slidenum">
              <a:rPr lang="en-CA" smtClean="0"/>
              <a:pPr/>
              <a:t>29</a:t>
            </a:fld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sz="2400" dirty="0" smtClean="0">
              <a:latin typeface="Arial" pitchFamily="34" charset="0"/>
              <a:cs typeface="Arial" pitchFamily="34" charset="0"/>
            </a:endParaRPr>
          </a:p>
          <a:p>
            <a:endParaRPr lang="en-CA" sz="24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CA" sz="24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CA" sz="3000" dirty="0" smtClean="0">
                <a:latin typeface="Arial" pitchFamily="34" charset="0"/>
                <a:cs typeface="Arial" pitchFamily="34" charset="0"/>
              </a:rPr>
              <a:t>In 2015 Saskatchewan’s disease-related fatality rate was 2.15 per 100,000.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/>
          </a:bodyPr>
          <a:lstStyle/>
          <a:p>
            <a:r>
              <a:rPr lang="en-CA" sz="3000" b="1" dirty="0" smtClean="0">
                <a:latin typeface="Arial" pitchFamily="34" charset="0"/>
                <a:cs typeface="Arial" pitchFamily="34" charset="0"/>
              </a:rPr>
              <a:t>Some of the Workers Who Have Died on the Job in Saskatchewan Since 2009</a:t>
            </a:r>
            <a:endParaRPr lang="en-CA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FCF41-3443-4E98-813A-469F65514D7E}" type="slidenum">
              <a:rPr lang="en-CA" smtClean="0"/>
              <a:pPr/>
              <a:t>3</a:t>
            </a:fld>
            <a:endParaRPr lang="en-CA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2381803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340768"/>
            <a:ext cx="2286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954668"/>
            <a:ext cx="1522665" cy="1903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212977"/>
            <a:ext cx="2160240" cy="1766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3645024"/>
            <a:ext cx="244827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5051872"/>
            <a:ext cx="3024336" cy="1702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1840" y="3429000"/>
            <a:ext cx="2568980" cy="1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00192" y="1484784"/>
            <a:ext cx="1728192" cy="1998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000" b="1" dirty="0" smtClean="0">
                <a:latin typeface="Arial" pitchFamily="34" charset="0"/>
                <a:cs typeface="Arial" pitchFamily="34" charset="0"/>
              </a:rPr>
              <a:t>Work-Related Occupational Disease Fatalities in Saskatchewan by Sector </a:t>
            </a:r>
            <a:br>
              <a:rPr lang="en-CA" sz="3000" b="1" dirty="0" smtClean="0">
                <a:latin typeface="Arial" pitchFamily="34" charset="0"/>
                <a:cs typeface="Arial" pitchFamily="34" charset="0"/>
              </a:rPr>
            </a:br>
            <a:r>
              <a:rPr lang="en-CA" sz="3000" b="1" dirty="0" smtClean="0">
                <a:latin typeface="Arial" pitchFamily="34" charset="0"/>
                <a:cs typeface="Arial" pitchFamily="34" charset="0"/>
              </a:rPr>
              <a:t>(2011-2015, 66 Fatalities)</a:t>
            </a:r>
            <a:endParaRPr lang="en-CA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FCF41-3443-4E98-813A-469F65514D7E}" type="slidenum">
              <a:rPr lang="en-CA" smtClean="0"/>
              <a:pPr/>
              <a:t>30</a:t>
            </a:fld>
            <a:endParaRPr lang="en-CA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1520" y="1484784"/>
            <a:ext cx="8568952" cy="42484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4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060848"/>
            <a:ext cx="8110313" cy="2809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95536" y="50851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Source: Saskatchewan WCB</a:t>
            </a:r>
            <a:endParaRPr kumimoji="0" lang="en-CA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</p:spPr>
        <p:txBody>
          <a:bodyPr>
            <a:normAutofit/>
          </a:bodyPr>
          <a:lstStyle/>
          <a:p>
            <a:r>
              <a:rPr lang="en-CA" sz="3000" b="1" dirty="0" smtClean="0">
                <a:latin typeface="Arial" pitchFamily="34" charset="0"/>
                <a:cs typeface="Arial" pitchFamily="34" charset="0"/>
              </a:rPr>
              <a:t>Observations and Recommendations</a:t>
            </a:r>
            <a:endParaRPr lang="en-CA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FCF41-3443-4E98-813A-469F65514D7E}" type="slidenum">
              <a:rPr lang="en-CA" smtClean="0"/>
              <a:pPr/>
              <a:t>31</a:t>
            </a:fld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Autofit/>
          </a:bodyPr>
          <a:lstStyle/>
          <a:p>
            <a:r>
              <a:rPr lang="en-CA" sz="2800" b="1" dirty="0" smtClean="0">
                <a:latin typeface="Arial" pitchFamily="34" charset="0"/>
                <a:cs typeface="Arial" pitchFamily="34" charset="0"/>
              </a:rPr>
              <a:t>A Puzzle: Saskatchewan’s Steadily Declining Time-Lost Injury Rate and Recent Increase in Injury-Related Fatality Rate</a:t>
            </a:r>
            <a:endParaRPr lang="en-CA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FCF41-3443-4E98-813A-469F65514D7E}" type="slidenum">
              <a:rPr lang="en-CA" smtClean="0"/>
              <a:pPr/>
              <a:t>32</a:t>
            </a:fld>
            <a:endParaRPr lang="en-CA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47056" y="1844824"/>
            <a:ext cx="8496944" cy="44644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b="10308"/>
          <a:stretch>
            <a:fillRect/>
          </a:stretch>
        </p:blipFill>
        <p:spPr bwMode="auto">
          <a:xfrm>
            <a:off x="26331" y="1700808"/>
            <a:ext cx="9117669" cy="310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347864" y="4005064"/>
            <a:ext cx="2088232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SK Injury Rate per 100</a:t>
            </a:r>
            <a:endParaRPr lang="en-CA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07904" y="2564904"/>
            <a:ext cx="194421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SK Fatality Rate per 100,000</a:t>
            </a:r>
            <a:endParaRPr lang="en-CA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/>
          </a:bodyPr>
          <a:lstStyle/>
          <a:p>
            <a:r>
              <a:rPr lang="en-CA" sz="3000" b="1" dirty="0" smtClean="0">
                <a:latin typeface="Arial" pitchFamily="34" charset="0"/>
                <a:cs typeface="Arial" pitchFamily="34" charset="0"/>
              </a:rPr>
              <a:t>Actions being Taken to Prevent Serious Injuries and Fatalities in Saskatchewan</a:t>
            </a:r>
            <a:endParaRPr lang="en-CA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FCF41-3443-4E98-813A-469F65514D7E}" type="slidenum">
              <a:rPr lang="en-CA" smtClean="0"/>
              <a:pPr/>
              <a:t>33</a:t>
            </a:fld>
            <a:endParaRPr lang="en-CA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79512" y="1484784"/>
            <a:ext cx="8964488" cy="4896544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CA" sz="2200" dirty="0" smtClean="0">
                <a:latin typeface="Arial" pitchFamily="34" charset="0"/>
                <a:cs typeface="Arial" pitchFamily="34" charset="0"/>
              </a:rPr>
              <a:t>Detailed information on fatalities being studied to identify patterns</a:t>
            </a:r>
          </a:p>
          <a:p>
            <a:pPr>
              <a:buFontTx/>
              <a:buChar char="-"/>
            </a:pPr>
            <a:r>
              <a:rPr lang="en-CA" sz="2200" dirty="0" smtClean="0">
                <a:latin typeface="Arial" pitchFamily="34" charset="0"/>
                <a:cs typeface="Arial" pitchFamily="34" charset="0"/>
              </a:rPr>
              <a:t>Serious injury and fatality prevention strategy being developed </a:t>
            </a:r>
          </a:p>
          <a:p>
            <a:pPr>
              <a:buFontTx/>
              <a:buChar char="-"/>
            </a:pPr>
            <a:r>
              <a:rPr lang="en-CA" sz="2200" dirty="0" smtClean="0">
                <a:latin typeface="Arial" pitchFamily="34" charset="0"/>
                <a:cs typeface="Arial" pitchFamily="34" charset="0"/>
              </a:rPr>
              <a:t>Campaign and resources to encourage safer driving</a:t>
            </a:r>
          </a:p>
          <a:p>
            <a:pPr>
              <a:buFontTx/>
              <a:buChar char="-"/>
            </a:pPr>
            <a:r>
              <a:rPr lang="en-CA" sz="2200" dirty="0" smtClean="0">
                <a:latin typeface="Arial" pitchFamily="34" charset="0"/>
                <a:cs typeface="Arial" pitchFamily="34" charset="0"/>
              </a:rPr>
              <a:t>2,500 workplace inspections in 2015 (75% "targeted" and 25% random)</a:t>
            </a:r>
          </a:p>
          <a:p>
            <a:pPr>
              <a:buFontTx/>
              <a:buChar char="-"/>
            </a:pPr>
            <a:r>
              <a:rPr lang="en-CA" sz="2200" dirty="0" smtClean="0">
                <a:latin typeface="Arial" pitchFamily="34" charset="0"/>
                <a:cs typeface="Arial" pitchFamily="34" charset="0"/>
              </a:rPr>
              <a:t>Inspection blitzes of high risk sectors</a:t>
            </a:r>
          </a:p>
          <a:p>
            <a:pPr>
              <a:buFontTx/>
              <a:buChar char="-"/>
            </a:pPr>
            <a:r>
              <a:rPr lang="en-CA" sz="2200" i="1" dirty="0" smtClean="0">
                <a:latin typeface="Arial" pitchFamily="34" charset="0"/>
                <a:cs typeface="Arial" pitchFamily="34" charset="0"/>
              </a:rPr>
              <a:t>Saskatchewan Employment Act </a:t>
            </a:r>
            <a:r>
              <a:rPr lang="en-CA" sz="2200" dirty="0" smtClean="0">
                <a:latin typeface="Arial" pitchFamily="34" charset="0"/>
                <a:cs typeface="Arial" pitchFamily="34" charset="0"/>
              </a:rPr>
              <a:t>provides for penalties up to $1.5 million</a:t>
            </a:r>
          </a:p>
          <a:p>
            <a:pPr>
              <a:buFontTx/>
              <a:buChar char="-"/>
            </a:pPr>
            <a:r>
              <a:rPr lang="en-CA" sz="2200" dirty="0" smtClean="0">
                <a:latin typeface="Arial" pitchFamily="34" charset="0"/>
                <a:cs typeface="Arial" pitchFamily="34" charset="0"/>
              </a:rPr>
              <a:t>Evidence gathering training for OHO inspectors </a:t>
            </a:r>
          </a:p>
          <a:p>
            <a:pPr>
              <a:buFontTx/>
              <a:buChar char="-"/>
            </a:pPr>
            <a:r>
              <a:rPr lang="en-CA" sz="2200" dirty="0" smtClean="0">
                <a:latin typeface="Arial" pitchFamily="34" charset="0"/>
                <a:cs typeface="Arial" pitchFamily="34" charset="0"/>
              </a:rPr>
              <a:t>Several injury prevention activities are being undertaken to strengthen Saskatchewan's safety culture.</a:t>
            </a:r>
            <a:endParaRPr lang="en-CA" sz="2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000" b="1" dirty="0" smtClean="0">
                <a:latin typeface="Arial" pitchFamily="34" charset="0"/>
                <a:cs typeface="Arial" pitchFamily="34" charset="0"/>
              </a:rPr>
              <a:t>Enhancing Prevention of Serious Injuries </a:t>
            </a:r>
            <a:br>
              <a:rPr lang="en-CA" sz="3000" b="1" dirty="0" smtClean="0">
                <a:latin typeface="Arial" pitchFamily="34" charset="0"/>
                <a:cs typeface="Arial" pitchFamily="34" charset="0"/>
              </a:rPr>
            </a:br>
            <a:r>
              <a:rPr lang="en-CA" sz="3000" b="1" dirty="0" smtClean="0">
                <a:latin typeface="Arial" pitchFamily="34" charset="0"/>
                <a:cs typeface="Arial" pitchFamily="34" charset="0"/>
              </a:rPr>
              <a:t>and Fatalities</a:t>
            </a:r>
            <a:endParaRPr lang="en-CA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FCF41-3443-4E98-813A-469F65514D7E}" type="slidenum">
              <a:rPr lang="en-CA" smtClean="0"/>
              <a:pPr/>
              <a:t>34</a:t>
            </a:fld>
            <a:endParaRPr lang="en-CA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79512" y="1484784"/>
            <a:ext cx="4104456" cy="4824536"/>
          </a:xfrm>
        </p:spPr>
        <p:txBody>
          <a:bodyPr>
            <a:normAutofit/>
          </a:bodyPr>
          <a:lstStyle/>
          <a:p>
            <a:pPr indent="0">
              <a:spcBef>
                <a:spcPts val="0"/>
              </a:spcBef>
              <a:buNone/>
            </a:pPr>
            <a:r>
              <a:rPr lang="en-CA" sz="2400" dirty="0" smtClean="0">
                <a:latin typeface="Arial" pitchFamily="34" charset="0"/>
                <a:cs typeface="Arial" pitchFamily="34" charset="0"/>
              </a:rPr>
              <a:t>1. Targeted safety inspections in Saskatchewan are effective but compliance in some sectors remains low. </a:t>
            </a:r>
          </a:p>
          <a:p>
            <a:pPr indent="0">
              <a:spcBef>
                <a:spcPts val="0"/>
              </a:spcBef>
              <a:buNone/>
            </a:pPr>
            <a:endParaRPr lang="en-CA" sz="2400" dirty="0" smtClean="0">
              <a:latin typeface="Arial" pitchFamily="34" charset="0"/>
              <a:cs typeface="Arial" pitchFamily="34" charset="0"/>
            </a:endParaRPr>
          </a:p>
          <a:p>
            <a:pPr indent="0">
              <a:spcBef>
                <a:spcPts val="0"/>
              </a:spcBef>
              <a:buNone/>
            </a:pPr>
            <a:r>
              <a:rPr lang="en-CA" sz="2400" b="1" dirty="0" smtClean="0">
                <a:latin typeface="Arial" pitchFamily="34" charset="0"/>
                <a:cs typeface="Arial" pitchFamily="34" charset="0"/>
              </a:rPr>
              <a:t>Hire and train a minimum of 10 additional Occupational Health Officers to work in the field.</a:t>
            </a:r>
            <a:endParaRPr lang="en-CA" sz="1600" b="1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en-CA" sz="24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en-CA" sz="24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en-CA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CA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988840"/>
            <a:ext cx="4328351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000" b="1" dirty="0" smtClean="0">
                <a:latin typeface="Arial" pitchFamily="34" charset="0"/>
                <a:cs typeface="Arial" pitchFamily="34" charset="0"/>
              </a:rPr>
              <a:t>Enhancing Prevention of Serious Injuries </a:t>
            </a:r>
            <a:br>
              <a:rPr lang="en-CA" sz="3000" b="1" dirty="0" smtClean="0">
                <a:latin typeface="Arial" pitchFamily="34" charset="0"/>
                <a:cs typeface="Arial" pitchFamily="34" charset="0"/>
              </a:rPr>
            </a:br>
            <a:r>
              <a:rPr lang="en-CA" sz="3000" b="1" dirty="0" smtClean="0">
                <a:latin typeface="Arial" pitchFamily="34" charset="0"/>
                <a:cs typeface="Arial" pitchFamily="34" charset="0"/>
              </a:rPr>
              <a:t>and Fatalities</a:t>
            </a:r>
            <a:endParaRPr lang="en-CA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FCF41-3443-4E98-813A-469F65514D7E}" type="slidenum">
              <a:rPr lang="en-CA" smtClean="0"/>
              <a:pPr/>
              <a:t>35</a:t>
            </a:fld>
            <a:endParaRPr lang="en-CA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79512" y="1484784"/>
            <a:ext cx="4104456" cy="4824536"/>
          </a:xfrm>
        </p:spPr>
        <p:txBody>
          <a:bodyPr>
            <a:normAutofit/>
          </a:bodyPr>
          <a:lstStyle/>
          <a:p>
            <a:pPr indent="0">
              <a:spcBef>
                <a:spcPts val="0"/>
              </a:spcBef>
              <a:buNone/>
            </a:pPr>
            <a:r>
              <a:rPr lang="en-CA" sz="2400" dirty="0" smtClean="0">
                <a:latin typeface="Arial" pitchFamily="34" charset="0"/>
                <a:cs typeface="Arial" pitchFamily="34" charset="0"/>
              </a:rPr>
              <a:t>2. Summary Offense Ticketing (SOT) was introduced in 2014 and yet few OHO's are able to issue tickets. </a:t>
            </a:r>
          </a:p>
          <a:p>
            <a:pPr indent="0">
              <a:spcBef>
                <a:spcPts val="0"/>
              </a:spcBef>
              <a:buNone/>
            </a:pPr>
            <a:endParaRPr lang="en-CA" sz="2400" dirty="0" smtClean="0">
              <a:latin typeface="Arial" pitchFamily="34" charset="0"/>
              <a:cs typeface="Arial" pitchFamily="34" charset="0"/>
            </a:endParaRPr>
          </a:p>
          <a:p>
            <a:pPr indent="0">
              <a:spcBef>
                <a:spcPts val="0"/>
              </a:spcBef>
              <a:buNone/>
            </a:pPr>
            <a:r>
              <a:rPr lang="en-CA" sz="2400" b="1" dirty="0" smtClean="0">
                <a:latin typeface="Arial" pitchFamily="34" charset="0"/>
                <a:cs typeface="Arial" pitchFamily="34" charset="0"/>
              </a:rPr>
              <a:t>Increase the number of OHOs with the credentials to issue SOTs. Apply SOTs to a wider range of contraventions.</a:t>
            </a:r>
          </a:p>
          <a:p>
            <a:pPr indent="0">
              <a:spcBef>
                <a:spcPts val="0"/>
              </a:spcBef>
              <a:buNone/>
            </a:pPr>
            <a:endParaRPr lang="en-CA" sz="24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en-CA" sz="24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en-CA" sz="24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en-CA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CA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7471" t="9843" r="39289" b="31988"/>
          <a:stretch>
            <a:fillRect/>
          </a:stretch>
        </p:blipFill>
        <p:spPr bwMode="auto">
          <a:xfrm>
            <a:off x="4139952" y="1916832"/>
            <a:ext cx="5004048" cy="3074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000" b="1" dirty="0" smtClean="0">
                <a:latin typeface="Arial" pitchFamily="34" charset="0"/>
                <a:cs typeface="Arial" pitchFamily="34" charset="0"/>
              </a:rPr>
              <a:t>Enhancing Prevention of Serious Injuries </a:t>
            </a:r>
            <a:br>
              <a:rPr lang="en-CA" sz="3000" b="1" dirty="0" smtClean="0">
                <a:latin typeface="Arial" pitchFamily="34" charset="0"/>
                <a:cs typeface="Arial" pitchFamily="34" charset="0"/>
              </a:rPr>
            </a:br>
            <a:r>
              <a:rPr lang="en-CA" sz="3000" b="1" dirty="0" smtClean="0">
                <a:latin typeface="Arial" pitchFamily="34" charset="0"/>
                <a:cs typeface="Arial" pitchFamily="34" charset="0"/>
              </a:rPr>
              <a:t>and Fatalities</a:t>
            </a:r>
            <a:endParaRPr lang="en-CA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FCF41-3443-4E98-813A-469F65514D7E}" type="slidenum">
              <a:rPr lang="en-CA" smtClean="0"/>
              <a:pPr/>
              <a:t>36</a:t>
            </a:fld>
            <a:endParaRPr lang="en-CA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79512" y="1484784"/>
            <a:ext cx="3384376" cy="4824536"/>
          </a:xfrm>
        </p:spPr>
        <p:txBody>
          <a:bodyPr>
            <a:normAutofit/>
          </a:bodyPr>
          <a:lstStyle/>
          <a:p>
            <a:pPr indent="0">
              <a:spcBef>
                <a:spcPts val="0"/>
              </a:spcBef>
              <a:buNone/>
            </a:pPr>
            <a:r>
              <a:rPr lang="en-CA" sz="2400" b="1" dirty="0" smtClean="0">
                <a:latin typeface="Arial" pitchFamily="34" charset="0"/>
                <a:cs typeface="Arial" pitchFamily="34" charset="0"/>
              </a:rPr>
              <a:t>3. Increase public awareness by publicly disclosing, in a timely manner, limited information about individual work-related fatalities. </a:t>
            </a:r>
          </a:p>
          <a:p>
            <a:pPr indent="0">
              <a:spcBef>
                <a:spcPts val="0"/>
              </a:spcBef>
              <a:buNone/>
            </a:pPr>
            <a:endParaRPr lang="en-CA" sz="2400" dirty="0" smtClean="0">
              <a:latin typeface="Arial" pitchFamily="34" charset="0"/>
              <a:cs typeface="Arial" pitchFamily="34" charset="0"/>
            </a:endParaRPr>
          </a:p>
          <a:p>
            <a:pPr indent="0">
              <a:spcBef>
                <a:spcPts val="0"/>
              </a:spcBef>
              <a:buNone/>
            </a:pPr>
            <a:r>
              <a:rPr lang="en-CA" sz="2400" dirty="0" smtClean="0">
                <a:latin typeface="Arial" pitchFamily="34" charset="0"/>
                <a:cs typeface="Arial" pitchFamily="34" charset="0"/>
              </a:rPr>
              <a:t>See, for example, Ontario Ministry of Labour </a:t>
            </a:r>
            <a:r>
              <a:rPr lang="en-CA" sz="1600" dirty="0" smtClean="0">
                <a:latin typeface="Arial" pitchFamily="34" charset="0"/>
                <a:cs typeface="Arial" pitchFamily="34" charset="0"/>
              </a:rPr>
              <a:t>(https://www.labour.gov.on.ca/english/hs/fatalities.php)</a:t>
            </a:r>
          </a:p>
          <a:p>
            <a:pPr>
              <a:buFontTx/>
              <a:buChar char="-"/>
            </a:pPr>
            <a:endParaRPr lang="en-CA" sz="24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en-CA" sz="24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en-CA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CA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31265" t="12795" r="20751" b="10335"/>
          <a:stretch>
            <a:fillRect/>
          </a:stretch>
        </p:blipFill>
        <p:spPr bwMode="auto">
          <a:xfrm>
            <a:off x="3625166" y="1412776"/>
            <a:ext cx="5518834" cy="4971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000" b="1" dirty="0" smtClean="0">
                <a:latin typeface="Arial" pitchFamily="34" charset="0"/>
                <a:cs typeface="Arial" pitchFamily="34" charset="0"/>
              </a:rPr>
              <a:t>Enhancing Prevention of Serious Injuries </a:t>
            </a:r>
            <a:br>
              <a:rPr lang="en-CA" sz="3000" b="1" dirty="0" smtClean="0">
                <a:latin typeface="Arial" pitchFamily="34" charset="0"/>
                <a:cs typeface="Arial" pitchFamily="34" charset="0"/>
              </a:rPr>
            </a:br>
            <a:r>
              <a:rPr lang="en-CA" sz="3000" b="1" dirty="0" smtClean="0">
                <a:latin typeface="Arial" pitchFamily="34" charset="0"/>
                <a:cs typeface="Arial" pitchFamily="34" charset="0"/>
              </a:rPr>
              <a:t>and Fatalities</a:t>
            </a:r>
            <a:endParaRPr lang="en-CA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FCF41-3443-4E98-813A-469F65514D7E}" type="slidenum">
              <a:rPr lang="en-CA" smtClean="0"/>
              <a:pPr/>
              <a:t>37</a:t>
            </a:fld>
            <a:endParaRPr lang="en-CA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79512" y="1484784"/>
            <a:ext cx="3168352" cy="4824536"/>
          </a:xfrm>
        </p:spPr>
        <p:txBody>
          <a:bodyPr>
            <a:normAutofit/>
          </a:bodyPr>
          <a:lstStyle/>
          <a:p>
            <a:pPr indent="0">
              <a:spcBef>
                <a:spcPts val="0"/>
              </a:spcBef>
              <a:buNone/>
            </a:pPr>
            <a:r>
              <a:rPr lang="en-CA" sz="2400" dirty="0" smtClean="0">
                <a:latin typeface="Arial" pitchFamily="34" charset="0"/>
                <a:cs typeface="Arial" pitchFamily="34" charset="0"/>
              </a:rPr>
              <a:t>4. Increase public awareness about how to refuse potentially dangerous work. </a:t>
            </a:r>
          </a:p>
          <a:p>
            <a:pPr indent="0">
              <a:spcBef>
                <a:spcPts val="0"/>
              </a:spcBef>
              <a:buNone/>
            </a:pPr>
            <a:endParaRPr lang="en-CA" sz="2400" dirty="0" smtClean="0">
              <a:latin typeface="Arial" pitchFamily="34" charset="0"/>
              <a:cs typeface="Arial" pitchFamily="34" charset="0"/>
            </a:endParaRPr>
          </a:p>
          <a:p>
            <a:pPr indent="0">
              <a:spcBef>
                <a:spcPts val="0"/>
              </a:spcBef>
              <a:buNone/>
            </a:pPr>
            <a:r>
              <a:rPr lang="en-CA" sz="2400" b="1" dirty="0" smtClean="0">
                <a:latin typeface="Arial" pitchFamily="34" charset="0"/>
                <a:cs typeface="Arial" pitchFamily="34" charset="0"/>
              </a:rPr>
              <a:t>Targeted education for employers and employees about the refusal process and protection from retaliation.</a:t>
            </a:r>
            <a:endParaRPr lang="en-CA" sz="1600" b="1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en-CA" sz="24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en-CA" sz="24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en-CA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CA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5876" y="1556792"/>
            <a:ext cx="5788124" cy="4472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000" b="1" dirty="0" smtClean="0">
                <a:latin typeface="Arial" pitchFamily="34" charset="0"/>
                <a:cs typeface="Arial" pitchFamily="34" charset="0"/>
              </a:rPr>
              <a:t>Work-Related Fatalities in Saskatchewan by Type and Sector </a:t>
            </a:r>
            <a:br>
              <a:rPr lang="en-CA" sz="3000" b="1" dirty="0" smtClean="0">
                <a:latin typeface="Arial" pitchFamily="34" charset="0"/>
                <a:cs typeface="Arial" pitchFamily="34" charset="0"/>
              </a:rPr>
            </a:br>
            <a:r>
              <a:rPr lang="en-CA" sz="3000" b="1" dirty="0" smtClean="0">
                <a:latin typeface="Arial" pitchFamily="34" charset="0"/>
                <a:cs typeface="Arial" pitchFamily="34" charset="0"/>
              </a:rPr>
              <a:t>(2011-2015, 203 Fatalities)</a:t>
            </a:r>
            <a:endParaRPr lang="en-CA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FCF41-3443-4E98-813A-469F65514D7E}" type="slidenum">
              <a:rPr lang="en-CA" smtClean="0"/>
              <a:pPr/>
              <a:t>38</a:t>
            </a:fld>
            <a:endParaRPr lang="en-CA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1520" y="1484784"/>
            <a:ext cx="8568952" cy="42484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4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060848"/>
            <a:ext cx="7740352" cy="3804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79512" y="571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Source: Saskatchewan WCB</a:t>
            </a:r>
            <a:endParaRPr kumimoji="0" lang="en-CA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1143000"/>
          </a:xfrm>
        </p:spPr>
        <p:txBody>
          <a:bodyPr>
            <a:normAutofit/>
          </a:bodyPr>
          <a:lstStyle/>
          <a:p>
            <a:r>
              <a:rPr lang="en-CA" sz="3200" b="1" dirty="0" smtClean="0">
                <a:latin typeface="Arial" pitchFamily="34" charset="0"/>
                <a:cs typeface="Arial" pitchFamily="34" charset="0"/>
              </a:rPr>
              <a:t>Several Fatalities During the Summer of 2016</a:t>
            </a:r>
            <a:endParaRPr lang="en-CA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2" cstate="print"/>
          <a:srcRect l="7747" t="20177" r="10237" b="61024"/>
          <a:stretch>
            <a:fillRect/>
          </a:stretch>
        </p:blipFill>
        <p:spPr bwMode="auto">
          <a:xfrm>
            <a:off x="395536" y="4941168"/>
            <a:ext cx="8186285" cy="1231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3" cstate="print"/>
          <a:srcRect l="4150" t="26575" r="35969" b="58071"/>
          <a:stretch>
            <a:fillRect/>
          </a:stretch>
        </p:blipFill>
        <p:spPr bwMode="auto">
          <a:xfrm>
            <a:off x="0" y="1052736"/>
            <a:ext cx="9144000" cy="1274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4" cstate="print"/>
          <a:srcRect l="6640" t="48720" r="30989" b="26575"/>
          <a:stretch>
            <a:fillRect/>
          </a:stretch>
        </p:blipFill>
        <p:spPr bwMode="auto">
          <a:xfrm>
            <a:off x="251520" y="2852936"/>
            <a:ext cx="698477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11330" y="1484784"/>
            <a:ext cx="2232670" cy="142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5229200"/>
            <a:ext cx="2592710" cy="1459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51290" y="3429000"/>
            <a:ext cx="2592710" cy="1459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000" b="1" dirty="0" smtClean="0">
                <a:latin typeface="Arial" pitchFamily="34" charset="0"/>
                <a:cs typeface="Arial" pitchFamily="34" charset="0"/>
              </a:rPr>
              <a:t>Agenda</a:t>
            </a:r>
            <a:endParaRPr lang="en-CA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FCF41-3443-4E98-813A-469F65514D7E}" type="slidenum">
              <a:rPr lang="en-CA" smtClean="0"/>
              <a:pPr/>
              <a:t>5</a:t>
            </a:fld>
            <a:endParaRPr lang="en-CA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4525963"/>
          </a:xfrm>
        </p:spPr>
        <p:txBody>
          <a:bodyPr>
            <a:normAutofit/>
          </a:bodyPr>
          <a:lstStyle/>
          <a:p>
            <a:r>
              <a:rPr lang="en-CA" sz="2400" dirty="0" smtClean="0">
                <a:latin typeface="Arial" pitchFamily="34" charset="0"/>
                <a:cs typeface="Arial" pitchFamily="34" charset="0"/>
              </a:rPr>
              <a:t>Background on work-related injury and fatality data</a:t>
            </a:r>
          </a:p>
          <a:p>
            <a:r>
              <a:rPr lang="en-CA" sz="2400" dirty="0" smtClean="0">
                <a:latin typeface="Arial" pitchFamily="34" charset="0"/>
                <a:cs typeface="Arial" pitchFamily="34" charset="0"/>
              </a:rPr>
              <a:t>Work-related lost-time injury rate, 2000 to 2014</a:t>
            </a:r>
          </a:p>
          <a:p>
            <a:r>
              <a:rPr lang="en-CA" sz="2400" dirty="0" smtClean="0">
                <a:latin typeface="Arial" pitchFamily="34" charset="0"/>
                <a:cs typeface="Arial" pitchFamily="34" charset="0"/>
              </a:rPr>
              <a:t>Work-related fatality rate, 2002 to 2014</a:t>
            </a:r>
          </a:p>
          <a:p>
            <a:r>
              <a:rPr lang="en-CA" sz="2400" dirty="0" smtClean="0">
                <a:latin typeface="Arial" pitchFamily="34" charset="0"/>
                <a:cs typeface="Arial" pitchFamily="34" charset="0"/>
              </a:rPr>
              <a:t>Factors associated with work-related fatalities in Saskatchewan </a:t>
            </a:r>
          </a:p>
          <a:p>
            <a:r>
              <a:rPr lang="en-CA" sz="2400" dirty="0" smtClean="0">
                <a:latin typeface="Arial" pitchFamily="34" charset="0"/>
                <a:cs typeface="Arial" pitchFamily="34" charset="0"/>
              </a:rPr>
              <a:t>Preventing work-related fatalities in Saskatchewan</a:t>
            </a:r>
          </a:p>
          <a:p>
            <a:endParaRPr lang="en-CA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CA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CA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600" b="1" dirty="0" smtClean="0">
                <a:latin typeface="Arial" pitchFamily="34" charset="0"/>
                <a:cs typeface="Arial" pitchFamily="34" charset="0"/>
              </a:rPr>
              <a:t>Work-Related Injury and Fatality Data in Canada</a:t>
            </a:r>
            <a:endParaRPr lang="en-CA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FCF41-3443-4E98-813A-469F65514D7E}" type="slidenum">
              <a:rPr lang="en-CA" smtClean="0"/>
              <a:pPr/>
              <a:t>6</a:t>
            </a:fld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052736"/>
            <a:ext cx="2205299" cy="1159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48880"/>
            <a:ext cx="2265809" cy="4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40768"/>
            <a:ext cx="2268251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1196752"/>
            <a:ext cx="1206624" cy="1067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996952"/>
            <a:ext cx="2084636" cy="871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2492896"/>
            <a:ext cx="22860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60232" y="3861048"/>
            <a:ext cx="2483768" cy="1245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04248" y="5301208"/>
            <a:ext cx="2005583" cy="592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91880" y="6165304"/>
            <a:ext cx="3684637" cy="44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27584" y="6021288"/>
            <a:ext cx="215265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4941168"/>
            <a:ext cx="2141786" cy="83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3563" y="3789040"/>
            <a:ext cx="2254181" cy="110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600" b="1" dirty="0" smtClean="0">
                <a:latin typeface="Arial" pitchFamily="34" charset="0"/>
                <a:cs typeface="Arial" pitchFamily="34" charset="0"/>
              </a:rPr>
              <a:t>Work-Related Injury and Fatality Data in Canada</a:t>
            </a:r>
            <a:endParaRPr lang="en-CA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FCF41-3443-4E98-813A-469F65514D7E}" type="slidenum">
              <a:rPr lang="en-CA" smtClean="0"/>
              <a:pPr/>
              <a:t>7</a:t>
            </a:fld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052736"/>
            <a:ext cx="2205299" cy="1159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48880"/>
            <a:ext cx="2265809" cy="4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40768"/>
            <a:ext cx="2268251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1196752"/>
            <a:ext cx="1206624" cy="1067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996952"/>
            <a:ext cx="2084636" cy="871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2492896"/>
            <a:ext cx="22860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60232" y="3861048"/>
            <a:ext cx="2483768" cy="1245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04248" y="5301208"/>
            <a:ext cx="2005583" cy="592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91880" y="6165304"/>
            <a:ext cx="3684637" cy="44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27584" y="6021288"/>
            <a:ext cx="215265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4941168"/>
            <a:ext cx="2141786" cy="83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13" cstate="print"/>
          <a:srcRect l="13558" t="9350" r="58381" b="67421"/>
          <a:stretch>
            <a:fillRect/>
          </a:stretch>
        </p:blipFill>
        <p:spPr bwMode="auto">
          <a:xfrm>
            <a:off x="2735777" y="2924944"/>
            <a:ext cx="3650734" cy="1699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3789039"/>
            <a:ext cx="2339752" cy="1144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Arrow Connector 18"/>
          <p:cNvCxnSpPr/>
          <p:nvPr/>
        </p:nvCxnSpPr>
        <p:spPr>
          <a:xfrm>
            <a:off x="4644008" y="2060848"/>
            <a:ext cx="0" cy="720080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6372200" y="2204864"/>
            <a:ext cx="432048" cy="576064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6156176" y="4941168"/>
            <a:ext cx="504056" cy="648072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555776" y="2132856"/>
            <a:ext cx="288032" cy="648072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2267744" y="4797152"/>
            <a:ext cx="360040" cy="576064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4716016" y="4941168"/>
            <a:ext cx="0" cy="1152128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</p:spPr>
        <p:txBody>
          <a:bodyPr>
            <a:normAutofit/>
          </a:bodyPr>
          <a:lstStyle/>
          <a:p>
            <a:r>
              <a:rPr lang="en-CA" sz="3000" b="1" dirty="0" smtClean="0">
                <a:latin typeface="Arial" pitchFamily="34" charset="0"/>
                <a:cs typeface="Arial" pitchFamily="34" charset="0"/>
              </a:rPr>
              <a:t>Work-Related Lost-Time Injuries</a:t>
            </a:r>
            <a:endParaRPr lang="en-CA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FCF41-3443-4E98-813A-469F65514D7E}" type="slidenum">
              <a:rPr lang="en-CA" smtClean="0"/>
              <a:pPr/>
              <a:t>8</a:t>
            </a:fld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CA" sz="2800" b="1" dirty="0" smtClean="0">
                <a:latin typeface="Arial" pitchFamily="34" charset="0"/>
                <a:cs typeface="Arial" pitchFamily="34" charset="0"/>
              </a:rPr>
              <a:t>Lost-Time Injury Rate (per 100 FTEs) Calculation</a:t>
            </a:r>
            <a:endParaRPr lang="en-CA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FCF41-3443-4E98-813A-469F65514D7E}" type="slidenum">
              <a:rPr lang="en-CA" smtClean="0"/>
              <a:pPr/>
              <a:t>9</a:t>
            </a:fld>
            <a:endParaRPr lang="en-CA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4896544"/>
          </a:xfrm>
        </p:spPr>
        <p:txBody>
          <a:bodyPr>
            <a:normAutofit/>
          </a:bodyPr>
          <a:lstStyle/>
          <a:p>
            <a:r>
              <a:rPr lang="en-CA" sz="2400" b="1" dirty="0" smtClean="0">
                <a:latin typeface="Arial" pitchFamily="34" charset="0"/>
                <a:cs typeface="Arial" pitchFamily="34" charset="0"/>
              </a:rPr>
              <a:t>Work-related lost-time injury</a:t>
            </a:r>
          </a:p>
          <a:p>
            <a:pPr lvl="1"/>
            <a:r>
              <a:rPr lang="en-CA" sz="2400" dirty="0" smtClean="0">
                <a:latin typeface="Arial" pitchFamily="34" charset="0"/>
                <a:cs typeface="Arial" pitchFamily="34" charset="0"/>
              </a:rPr>
              <a:t>Definition varies by jurisdiction</a:t>
            </a:r>
          </a:p>
          <a:p>
            <a:pPr lvl="1"/>
            <a:r>
              <a:rPr lang="en-CA" sz="2400" dirty="0" smtClean="0">
                <a:latin typeface="Arial" pitchFamily="34" charset="0"/>
                <a:cs typeface="Arial" pitchFamily="34" charset="0"/>
              </a:rPr>
              <a:t>AWCBC definition:</a:t>
            </a:r>
          </a:p>
          <a:p>
            <a:pPr lvl="1" indent="0">
              <a:spcBef>
                <a:spcPts val="0"/>
              </a:spcBef>
              <a:buNone/>
            </a:pPr>
            <a:r>
              <a:rPr lang="en-CA" sz="2400" i="1" dirty="0" smtClean="0">
                <a:latin typeface="Arial" pitchFamily="34" charset="0"/>
                <a:cs typeface="Arial" pitchFamily="34" charset="0"/>
              </a:rPr>
              <a:t>"A lost-time claim is a claim where an employee is compensated for a loss of wages following a work-related injury (or exposure to noxious substance), or receives compensation for a permanent disability with or without any time lost in his or her employment."</a:t>
            </a:r>
            <a:endParaRPr lang="en-CA" sz="2400" dirty="0" smtClean="0"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r>
              <a:rPr lang="en-CA" sz="2400" dirty="0" smtClean="0">
                <a:latin typeface="Arial" pitchFamily="34" charset="0"/>
                <a:cs typeface="Arial" pitchFamily="34" charset="0"/>
              </a:rPr>
              <a:t>					</a:t>
            </a:r>
          </a:p>
          <a:p>
            <a:pPr>
              <a:buNone/>
            </a:pPr>
            <a:r>
              <a:rPr lang="en-CA" sz="2400" dirty="0" smtClean="0">
                <a:latin typeface="Arial" pitchFamily="34" charset="0"/>
                <a:cs typeface="Arial" pitchFamily="34" charset="0"/>
              </a:rPr>
              <a:t>                                              Total # LT Injuries </a:t>
            </a:r>
          </a:p>
          <a:p>
            <a:pPr>
              <a:buNone/>
            </a:pPr>
            <a:r>
              <a:rPr lang="en-CA" sz="2400" dirty="0" smtClean="0">
                <a:latin typeface="Arial" pitchFamily="34" charset="0"/>
                <a:cs typeface="Arial" pitchFamily="34" charset="0"/>
              </a:rPr>
              <a:t>			                Total # of Full Time Equivalents</a:t>
            </a:r>
          </a:p>
          <a:p>
            <a:pPr>
              <a:buNone/>
            </a:pPr>
            <a:r>
              <a:rPr lang="en-CA" sz="2400" dirty="0" smtClean="0">
                <a:latin typeface="Arial" pitchFamily="34" charset="0"/>
                <a:cs typeface="Arial" pitchFamily="34" charset="0"/>
              </a:rPr>
              <a:t>                                                          (FTE) </a:t>
            </a:r>
          </a:p>
          <a:p>
            <a:pPr>
              <a:buNone/>
            </a:pPr>
            <a:endParaRPr lang="en-CA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CA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419872" y="5517232"/>
            <a:ext cx="410445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740352" y="5085184"/>
            <a:ext cx="1187624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  100</a:t>
            </a:r>
            <a:endParaRPr lang="en-CA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157192"/>
            <a:ext cx="3384376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Lost-time injury rate =</a:t>
            </a:r>
            <a:endParaRPr lang="en-CA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512" y="4941168"/>
            <a:ext cx="8712968" cy="1512168"/>
          </a:xfrm>
          <a:prstGeom prst="rect">
            <a:avLst/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8684</TotalTime>
  <Words>981</Words>
  <Application>Microsoft Office PowerPoint</Application>
  <PresentationFormat>On-screen Show (4:3)</PresentationFormat>
  <Paragraphs>182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Workplace Fatalities: A Comparison of Canadian Jurisdictions with a Focus on Saskatchewan   September 29, 2016</vt:lpstr>
      <vt:lpstr>Acknowledgements and Note on Sources</vt:lpstr>
      <vt:lpstr>Some of the Workers Who Have Died on the Job in Saskatchewan Since 2009</vt:lpstr>
      <vt:lpstr>Several Fatalities During the Summer of 2016</vt:lpstr>
      <vt:lpstr>Agenda</vt:lpstr>
      <vt:lpstr>Work-Related Injury and Fatality Data in Canada</vt:lpstr>
      <vt:lpstr>Work-Related Injury and Fatality Data in Canada</vt:lpstr>
      <vt:lpstr>Work-Related Lost-Time Injuries</vt:lpstr>
      <vt:lpstr>Lost-Time Injury Rate (per 100 FTEs) Calculation</vt:lpstr>
      <vt:lpstr>FTEs and Total Employed in a Jurisdiction</vt:lpstr>
      <vt:lpstr>Average Work-Related Lost-Time Injury Rate 2000 to 2014 (per 100 FTE)</vt:lpstr>
      <vt:lpstr>Work-Related Lost-Time Injury Rate in SK, AB, and MB (2000 to 2014)</vt:lpstr>
      <vt:lpstr>Work-Related Lost-Time Injury Rate</vt:lpstr>
      <vt:lpstr>Work-Related Fatalities</vt:lpstr>
      <vt:lpstr>Number of Work-Related Fatalities in Saskatchewan Since 2000</vt:lpstr>
      <vt:lpstr>Fatality Rate (Per 100,000 FTE) Calculation</vt:lpstr>
      <vt:lpstr>Average Work-Related Fatality Rate 2000 to 2014 (per 100,000 FTE)</vt:lpstr>
      <vt:lpstr>Average Work-Related Fatality Rate  AB, MB, SK (2000-2009)</vt:lpstr>
      <vt:lpstr>Average Work-Related Fatality Rate  AB, MB, SK (2000-2014)</vt:lpstr>
      <vt:lpstr>Work-Related Injury Fatalities</vt:lpstr>
      <vt:lpstr>Average Injury Fatality Rate  2010-2014 (per 100,000)</vt:lpstr>
      <vt:lpstr>Work-Related Injury Fatality Rate in AB, MB, SK 2010-2014</vt:lpstr>
      <vt:lpstr>Work-Related Injury Fatality Rate</vt:lpstr>
      <vt:lpstr>Work-Related Injury Fatalities in Saskatchewan by Cause  (2011-2015, 137 Fatalities)</vt:lpstr>
      <vt:lpstr>Work-Related Injury Fatalities in Saskatchewan by Cause and Sector  (2011-2015, 137 Fatalities)</vt:lpstr>
      <vt:lpstr>Work-Related Occupational  Disease Fatalities</vt:lpstr>
      <vt:lpstr>Average Occupational Disease Fatality Rate  2010-2014 (per 100,000)</vt:lpstr>
      <vt:lpstr>Occupational Disease Fatality Rate in AB, MB, SK 2010-2014</vt:lpstr>
      <vt:lpstr>Disease-Related Fatality Rate</vt:lpstr>
      <vt:lpstr>Work-Related Occupational Disease Fatalities in Saskatchewan by Sector  (2011-2015, 66 Fatalities)</vt:lpstr>
      <vt:lpstr>Observations and Recommendations</vt:lpstr>
      <vt:lpstr>A Puzzle: Saskatchewan’s Steadily Declining Time-Lost Injury Rate and Recent Increase in Injury-Related Fatality Rate</vt:lpstr>
      <vt:lpstr>Actions being Taken to Prevent Serious Injuries and Fatalities in Saskatchewan</vt:lpstr>
      <vt:lpstr>Enhancing Prevention of Serious Injuries  and Fatalities</vt:lpstr>
      <vt:lpstr>Enhancing Prevention of Serious Injuries  and Fatalities</vt:lpstr>
      <vt:lpstr>Enhancing Prevention of Serious Injuries  and Fatalities</vt:lpstr>
      <vt:lpstr>Enhancing Prevention of Serious Injuries  and Fatalities</vt:lpstr>
      <vt:lpstr>Work-Related Fatalities in Saskatchewan by Type and Sector  (2011-2015, 203 Fatalities)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Sean Tucker</dc:creator>
  <cp:lastModifiedBy>Sean Tucker</cp:lastModifiedBy>
  <cp:revision>191</cp:revision>
  <dcterms:created xsi:type="dcterms:W3CDTF">2016-06-23T04:05:46Z</dcterms:created>
  <dcterms:modified xsi:type="dcterms:W3CDTF">2016-09-29T21:26:21Z</dcterms:modified>
</cp:coreProperties>
</file>